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5"/>
    <p:sldMasterId id="2147483660" r:id="rId6"/>
  </p:sldMasterIdLst>
  <p:notesMasterIdLst>
    <p:notesMasterId r:id="rId24"/>
  </p:notesMasterIdLst>
  <p:sldIdLst>
    <p:sldId id="256" r:id="rId7"/>
    <p:sldId id="258" r:id="rId8"/>
    <p:sldId id="257" r:id="rId9"/>
    <p:sldId id="261" r:id="rId10"/>
    <p:sldId id="259" r:id="rId11"/>
    <p:sldId id="262" r:id="rId12"/>
    <p:sldId id="260" r:id="rId13"/>
    <p:sldId id="274" r:id="rId14"/>
    <p:sldId id="263" r:id="rId15"/>
    <p:sldId id="264" r:id="rId16"/>
    <p:sldId id="265" r:id="rId17"/>
    <p:sldId id="271" r:id="rId18"/>
    <p:sldId id="268" r:id="rId19"/>
    <p:sldId id="267" r:id="rId20"/>
    <p:sldId id="273" r:id="rId21"/>
    <p:sldId id="272" r:id="rId22"/>
    <p:sldId id="270" r:id="rId23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1917" autoAdjust="0"/>
  </p:normalViewPr>
  <p:slideViewPr>
    <p:cSldViewPr>
      <p:cViewPr>
        <p:scale>
          <a:sx n="60" d="100"/>
          <a:sy n="60" d="100"/>
        </p:scale>
        <p:origin x="318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2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776FD-E897-451F-A965-AD3953E54EFC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ECCFC-A26C-4A4B-A632-1C8376E80E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381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(Claire</a:t>
            </a:r>
            <a:r>
              <a:rPr lang="en-GB" baseline="0" dirty="0" smtClean="0"/>
              <a:t>)</a:t>
            </a:r>
          </a:p>
          <a:p>
            <a:endParaRPr lang="en-GB" baseline="0" dirty="0" smtClean="0"/>
          </a:p>
          <a:p>
            <a:r>
              <a:rPr lang="en-GB" dirty="0" smtClean="0"/>
              <a:t>CHAS</a:t>
            </a:r>
            <a:r>
              <a:rPr lang="en-GB" baseline="0" dirty="0" smtClean="0"/>
              <a:t> is Scotland’s only provider of hospice care for </a:t>
            </a:r>
            <a:r>
              <a:rPr lang="en-GB" baseline="0" dirty="0" err="1" smtClean="0"/>
              <a:t>B,Ch</a:t>
            </a:r>
            <a:r>
              <a:rPr lang="en-GB" baseline="0" dirty="0" smtClean="0"/>
              <a:t> and YP, and families.  </a:t>
            </a:r>
          </a:p>
          <a:p>
            <a:endParaRPr lang="en-GB" baseline="0" dirty="0" smtClean="0"/>
          </a:p>
          <a:p>
            <a:r>
              <a:rPr lang="en-GB" baseline="0" dirty="0" smtClean="0"/>
              <a:t>TT supports y</a:t>
            </a:r>
            <a:r>
              <a:rPr lang="en-GB" dirty="0" smtClean="0"/>
              <a:t>oung</a:t>
            </a:r>
            <a:r>
              <a:rPr lang="en-GB" baseline="0" dirty="0" smtClean="0"/>
              <a:t> people over 18 </a:t>
            </a:r>
            <a:r>
              <a:rPr lang="en-GB" baseline="0" dirty="0" err="1" smtClean="0"/>
              <a:t>yrs</a:t>
            </a:r>
            <a:r>
              <a:rPr lang="en-GB" baseline="0" dirty="0" smtClean="0"/>
              <a:t> who are moving on from CHAS to age appropriate provision (CHAS upper age limit now 21)</a:t>
            </a:r>
          </a:p>
          <a:p>
            <a:endParaRPr lang="en-GB" baseline="0" dirty="0" smtClean="0"/>
          </a:p>
          <a:p>
            <a:r>
              <a:rPr lang="en-GB" dirty="0" smtClean="0"/>
              <a:t>All our Life limiting /</a:t>
            </a:r>
            <a:r>
              <a:rPr lang="en-GB" baseline="0" dirty="0" smtClean="0"/>
              <a:t> shortening / threatening conditions – all terms used</a:t>
            </a:r>
          </a:p>
          <a:p>
            <a:endParaRPr lang="en-GB" dirty="0" smtClean="0"/>
          </a:p>
          <a:p>
            <a:r>
              <a:rPr lang="en-GB" dirty="0" err="1" smtClean="0"/>
              <a:t>ChiSP</a:t>
            </a:r>
            <a:r>
              <a:rPr lang="en-GB" baseline="0" dirty="0" smtClean="0"/>
              <a:t> – stats </a:t>
            </a:r>
            <a:r>
              <a:rPr lang="en-GB" baseline="0" dirty="0" err="1" smtClean="0"/>
              <a:t>etc</a:t>
            </a:r>
            <a:r>
              <a:rPr lang="en-GB" baseline="0" dirty="0" smtClean="0"/>
              <a:t> – categorises into stages (dying/deteriorating/stable/?)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ECCFC-A26C-4A4B-A632-1C8376E80E8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470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(Claire &amp; Janette)</a:t>
            </a:r>
          </a:p>
          <a:p>
            <a:endParaRPr lang="en-GB" dirty="0" smtClean="0"/>
          </a:p>
          <a:p>
            <a:r>
              <a:rPr lang="en-GB" dirty="0" smtClean="0"/>
              <a:t>Unique needs –</a:t>
            </a:r>
          </a:p>
          <a:p>
            <a:endParaRPr lang="en-GB" dirty="0" smtClean="0"/>
          </a:p>
          <a:p>
            <a:pPr marL="228600" indent="-228600">
              <a:buAutoNum type="arabicParenR"/>
            </a:pPr>
            <a:r>
              <a:rPr lang="en-GB" dirty="0" smtClean="0"/>
              <a:t>Precarious health &amp;</a:t>
            </a:r>
            <a:r>
              <a:rPr lang="en-GB" baseline="0" dirty="0" smtClean="0"/>
              <a:t> </a:t>
            </a:r>
            <a:r>
              <a:rPr lang="en-GB" dirty="0" smtClean="0"/>
              <a:t>fluctuations</a:t>
            </a:r>
            <a:r>
              <a:rPr lang="en-GB" baseline="0" dirty="0" smtClean="0"/>
              <a:t> means </a:t>
            </a:r>
            <a:r>
              <a:rPr lang="en-GB" dirty="0" smtClean="0"/>
              <a:t>learning</a:t>
            </a:r>
            <a:r>
              <a:rPr lang="en-GB" baseline="0" dirty="0" smtClean="0"/>
              <a:t> needs to be </a:t>
            </a:r>
            <a:r>
              <a:rPr lang="en-GB" dirty="0" smtClean="0"/>
              <a:t>flexible</a:t>
            </a:r>
            <a:r>
              <a:rPr lang="en-GB" baseline="0" dirty="0" smtClean="0"/>
              <a:t> </a:t>
            </a:r>
            <a:r>
              <a:rPr lang="en-GB" dirty="0" smtClean="0"/>
              <a:t>(as attendance and engagement can vary)</a:t>
            </a:r>
          </a:p>
          <a:p>
            <a:pPr marL="228600" indent="-228600">
              <a:buAutoNum type="arabicParenR"/>
            </a:pPr>
            <a:r>
              <a:rPr lang="en-GB" baseline="0" dirty="0" smtClean="0"/>
              <a:t>Bereavement and loss – as well as having to face their own mortality, </a:t>
            </a:r>
            <a:r>
              <a:rPr lang="en-GB" baseline="0" dirty="0" err="1" smtClean="0"/>
              <a:t>yp</a:t>
            </a:r>
            <a:r>
              <a:rPr lang="en-GB" baseline="0" dirty="0" smtClean="0"/>
              <a:t> with LLC often have peers with similar conditions and many lose friends at an early age.  Consider the impact on emotional health and wellbeing, and therefore their learning</a:t>
            </a:r>
          </a:p>
          <a:p>
            <a:pPr marL="228600" indent="-228600">
              <a:buAutoNum type="arabicParenR"/>
            </a:pPr>
            <a:r>
              <a:rPr lang="en-GB" baseline="0" dirty="0" smtClean="0"/>
              <a:t>Physical needs and complex health – barriers and physical restrictions, impact on learning</a:t>
            </a:r>
          </a:p>
          <a:p>
            <a:pPr marL="228600" indent="-228600">
              <a:buAutoNum type="arabicParenR"/>
            </a:pPr>
            <a:r>
              <a:rPr lang="en-GB" baseline="0" dirty="0" smtClean="0"/>
              <a:t>Social isolation and experience – they may be socially isolated and struggle with able bodied peers, </a:t>
            </a:r>
            <a:r>
              <a:rPr lang="en-GB" baseline="0" dirty="0" err="1" smtClean="0"/>
              <a:t>esp</a:t>
            </a:r>
            <a:r>
              <a:rPr lang="en-GB" baseline="0" dirty="0" smtClean="0"/>
              <a:t> given presence of a PA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ECCFC-A26C-4A4B-A632-1C8376E80E8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786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(Claire</a:t>
            </a:r>
            <a:r>
              <a:rPr lang="en-GB" baseline="0" dirty="0" smtClean="0"/>
              <a:t> &amp; Janette)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Common</a:t>
            </a:r>
            <a:r>
              <a:rPr lang="en-GB" baseline="0" dirty="0" smtClean="0"/>
              <a:t> themes in learning and education experiences -</a:t>
            </a:r>
          </a:p>
          <a:p>
            <a:endParaRPr lang="en-GB" baseline="0" dirty="0" smtClean="0"/>
          </a:p>
          <a:p>
            <a:pPr marL="228600" indent="-228600">
              <a:buAutoNum type="arabicParenR"/>
            </a:pPr>
            <a:r>
              <a:rPr lang="en-GB" baseline="0" dirty="0" smtClean="0"/>
              <a:t>Physical barriers and restrictions on campus (accessing toilet </a:t>
            </a:r>
            <a:r>
              <a:rPr lang="en-GB" baseline="0" dirty="0" err="1" smtClean="0"/>
              <a:t>facs</a:t>
            </a:r>
            <a:r>
              <a:rPr lang="en-GB" baseline="0" dirty="0" smtClean="0"/>
              <a:t> for </a:t>
            </a:r>
            <a:r>
              <a:rPr lang="en-GB" baseline="0" dirty="0" err="1" smtClean="0"/>
              <a:t>eg</a:t>
            </a:r>
            <a:r>
              <a:rPr lang="en-GB" baseline="0" dirty="0" smtClean="0"/>
              <a:t>, being able to eat via gastrostomy private space)</a:t>
            </a:r>
          </a:p>
          <a:p>
            <a:pPr marL="228600" indent="-228600">
              <a:buAutoNum type="arabicParenR"/>
            </a:pPr>
            <a:r>
              <a:rPr lang="en-GB" baseline="0" dirty="0" smtClean="0"/>
              <a:t>Lack of appropriate courses</a:t>
            </a:r>
          </a:p>
          <a:p>
            <a:pPr marL="228600" indent="-228600">
              <a:buAutoNum type="arabicParenR"/>
            </a:pPr>
            <a:r>
              <a:rPr lang="en-GB" baseline="0" dirty="0" smtClean="0"/>
              <a:t>Study and home work – use of online support for people when studying at home in evenings – variation between learning places</a:t>
            </a:r>
          </a:p>
          <a:p>
            <a:pPr marL="228600" indent="-228600">
              <a:buAutoNum type="arabicParenR"/>
            </a:pPr>
            <a:r>
              <a:rPr lang="en-GB" baseline="0" dirty="0" smtClean="0"/>
              <a:t>Use of technology and creative solutions to enable and include learners</a:t>
            </a:r>
          </a:p>
          <a:p>
            <a:pPr marL="228600" indent="-228600">
              <a:buAutoNum type="arabicParenR"/>
            </a:pPr>
            <a:r>
              <a:rPr lang="en-GB" baseline="0" dirty="0" smtClean="0"/>
              <a:t>Communication (positive and negative)</a:t>
            </a:r>
          </a:p>
          <a:p>
            <a:pPr marL="228600" indent="-228600">
              <a:buAutoNum type="arabicParenR"/>
            </a:pPr>
            <a:r>
              <a:rPr lang="en-GB" baseline="0" dirty="0" smtClean="0"/>
              <a:t>Physical accessibility (</a:t>
            </a:r>
            <a:r>
              <a:rPr lang="en-GB" baseline="0" dirty="0" err="1" smtClean="0"/>
              <a:t>eg</a:t>
            </a:r>
            <a:r>
              <a:rPr lang="en-GB" baseline="0" dirty="0" smtClean="0"/>
              <a:t> large electric wheelchairs)</a:t>
            </a:r>
          </a:p>
          <a:p>
            <a:pPr marL="228600" indent="-228600">
              <a:buAutoNum type="arabicParenR"/>
            </a:pPr>
            <a:endParaRPr lang="en-GB" baseline="0" dirty="0" smtClean="0"/>
          </a:p>
          <a:p>
            <a:pPr marL="228600" indent="-228600">
              <a:buAutoNum type="arabi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ECCFC-A26C-4A4B-A632-1C8376E80E8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856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ECCFC-A26C-4A4B-A632-1C8376E80E8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595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(Claire)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ECCFC-A26C-4A4B-A632-1C8376E80E8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494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(5-10 mins)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ECCFC-A26C-4A4B-A632-1C8376E80E8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463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(Claire)</a:t>
            </a:r>
          </a:p>
          <a:p>
            <a:pPr marL="0" indent="0">
              <a:buNone/>
            </a:pPr>
            <a:endParaRPr lang="en-GB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Palliative care principles:-</a:t>
            </a:r>
          </a:p>
          <a:p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a focus on quality of life which includes good symptom control </a:t>
            </a:r>
          </a:p>
          <a:p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a whole person approach which takes into account the person's past life experience and current situation</a:t>
            </a:r>
          </a:p>
          <a:p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care which encompasses both the person with the life-threatening illness and those that matter to that person </a:t>
            </a:r>
          </a:p>
          <a:p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respect for patient autonomy and choice </a:t>
            </a:r>
          </a:p>
          <a:p>
            <a:r>
              <a:rPr lang="en-GB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emphasis on open and sensitive communication</a:t>
            </a:r>
          </a:p>
          <a:p>
            <a:pPr marL="0" indent="0">
              <a:buNone/>
            </a:pPr>
            <a:r>
              <a:rPr lang="en-GB" dirty="0" smtClean="0"/>
              <a:t>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Consider</a:t>
            </a:r>
            <a:r>
              <a:rPr lang="en-GB" baseline="0" dirty="0" smtClean="0"/>
              <a:t> then who is responsible for provision of ‘palliative care’ in Scotland?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baseline="0" dirty="0" smtClean="0"/>
          </a:p>
          <a:p>
            <a:r>
              <a:rPr lang="en-GB" baseline="0" dirty="0" smtClean="0"/>
              <a:t>What is the role of education/learning providers and third sector organisations in supporting people with a palliative need?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ECCFC-A26C-4A4B-A632-1C8376E80E8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132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(Claire)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ECCFC-A26C-4A4B-A632-1C8376E80E8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197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aseline="0" dirty="0" smtClean="0"/>
              <a:t>(Janette)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aseline="0" dirty="0" smtClean="0"/>
              <a:t>Keeping babies, children, young people, and their families at the heart of what we do underpins all the work we do at CHAS – the work of the TT echoes this value and we support people in a person centred way to move on from CHAS to more age appropriate services and care.</a:t>
            </a:r>
          </a:p>
          <a:p>
            <a:endParaRPr lang="en-GB" dirty="0" smtClean="0"/>
          </a:p>
          <a:p>
            <a:r>
              <a:rPr lang="en-GB" dirty="0" smtClean="0"/>
              <a:t>Aspirational – we support young people</a:t>
            </a:r>
            <a:r>
              <a:rPr lang="en-GB" baseline="0" dirty="0" smtClean="0"/>
              <a:t> to </a:t>
            </a:r>
            <a:r>
              <a:rPr lang="en-GB" dirty="0" smtClean="0"/>
              <a:t>get the life they</a:t>
            </a:r>
            <a:r>
              <a:rPr lang="en-GB" baseline="0" dirty="0" smtClean="0"/>
              <a:t> want, and to celebrate life – begins at 18 (sometimes earlier if </a:t>
            </a:r>
            <a:r>
              <a:rPr lang="en-GB" baseline="0" dirty="0" err="1" smtClean="0"/>
              <a:t>appt</a:t>
            </a:r>
            <a:r>
              <a:rPr lang="en-GB" baseline="0" dirty="0" smtClean="0"/>
              <a:t>)</a:t>
            </a:r>
          </a:p>
          <a:p>
            <a:endParaRPr lang="en-GB" baseline="0" dirty="0" smtClean="0"/>
          </a:p>
          <a:p>
            <a:r>
              <a:rPr lang="en-GB" baseline="0" dirty="0" smtClean="0"/>
              <a:t>Lot of our work involves liaising with colleagues in health/social care and the third sector (</a:t>
            </a:r>
            <a:r>
              <a:rPr lang="en-GB" baseline="0" dirty="0" err="1" smtClean="0"/>
              <a:t>inc</a:t>
            </a:r>
            <a:r>
              <a:rPr lang="en-GB" baseline="0" dirty="0" smtClean="0"/>
              <a:t> partners in adult hospice care) – preparation for them engaging with young adults with LLCs in the community, upskilling of staff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Three main areas of our work thus far –</a:t>
            </a:r>
          </a:p>
          <a:p>
            <a:r>
              <a:rPr lang="en-GB" baseline="0" dirty="0" smtClean="0"/>
              <a:t>	respite – finding alternative short break provision</a:t>
            </a:r>
          </a:p>
          <a:p>
            <a:r>
              <a:rPr lang="en-GB" baseline="0" dirty="0" smtClean="0"/>
              <a:t>	ensuring end of life plans/ACPs are in place, that each YP and family have a plan should their situation deteriorate</a:t>
            </a:r>
          </a:p>
          <a:p>
            <a:r>
              <a:rPr lang="en-GB" baseline="0" dirty="0" smtClean="0"/>
              <a:t>	supporting siblings/families/carers</a:t>
            </a:r>
          </a:p>
          <a:p>
            <a:endParaRPr lang="en-GB" baseline="0" dirty="0" smtClean="0"/>
          </a:p>
          <a:p>
            <a:r>
              <a:rPr lang="en-GB" baseline="0" dirty="0" smtClean="0"/>
              <a:t>NB – we are mindful of health deterioration and sudden changes in a YP situation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8771D-19E1-4ECC-9049-A56759B0096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058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(Janette)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ECCFC-A26C-4A4B-A632-1C8376E80E8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742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DVD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ECCFC-A26C-4A4B-A632-1C8376E80E8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908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(10minutes) </a:t>
            </a:r>
          </a:p>
          <a:p>
            <a:r>
              <a:rPr lang="en-GB" dirty="0" smtClean="0"/>
              <a:t>How does each workplace do</a:t>
            </a:r>
            <a:r>
              <a:rPr lang="en-GB" baseline="0" dirty="0" smtClean="0"/>
              <a:t> this?</a:t>
            </a:r>
          </a:p>
          <a:p>
            <a:r>
              <a:rPr lang="en-GB" baseline="0" dirty="0" smtClean="0"/>
              <a:t>Is it working?</a:t>
            </a:r>
          </a:p>
          <a:p>
            <a:r>
              <a:rPr lang="en-GB" baseline="0" dirty="0" smtClean="0"/>
              <a:t>How are you being creative and innovative to achieve this?</a:t>
            </a:r>
          </a:p>
          <a:p>
            <a:r>
              <a:rPr lang="en-GB" dirty="0" smtClean="0"/>
              <a:t>Consider</a:t>
            </a:r>
            <a:r>
              <a:rPr lang="en-GB" baseline="0" dirty="0" smtClean="0"/>
              <a:t> how well people are then prepared for the world of work?</a:t>
            </a:r>
          </a:p>
          <a:p>
            <a:endParaRPr lang="en-GB" baseline="0" dirty="0" smtClean="0"/>
          </a:p>
          <a:p>
            <a:r>
              <a:rPr lang="en-GB" baseline="0" dirty="0" smtClean="0"/>
              <a:t>(RECAP – summarise, use flipcharts, share)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ECCFC-A26C-4A4B-A632-1C8376E80E8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884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8640960" cy="108012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640960" cy="4536504"/>
          </a:xfrm>
        </p:spPr>
        <p:txBody>
          <a:bodyPr/>
          <a:lstStyle>
            <a:lvl1pPr marL="457200" indent="-457200" algn="l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8509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8640960" cy="108012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640960" cy="4536504"/>
          </a:xfrm>
        </p:spPr>
        <p:txBody>
          <a:bodyPr/>
          <a:lstStyle>
            <a:lvl1pPr marL="457200" indent="-457200" algn="l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7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lid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58"/>
          <a:stretch>
            <a:fillRect/>
          </a:stretch>
        </p:blipFill>
        <p:spPr bwMode="auto">
          <a:xfrm>
            <a:off x="0" y="6628061"/>
            <a:ext cx="9144000" cy="22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M:\Logo &amp; proud to support\Refresh\CHAS 3 blocks cmyk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60350"/>
            <a:ext cx="2587625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472" y="6133770"/>
            <a:ext cx="461479" cy="461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6133770"/>
            <a:ext cx="449253" cy="44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0716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5" name="Picture 2" descr="Slid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58"/>
          <a:stretch>
            <a:fillRect/>
          </a:stretch>
        </p:blipFill>
        <p:spPr bwMode="auto">
          <a:xfrm>
            <a:off x="0" y="6628061"/>
            <a:ext cx="9144000" cy="22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693" y="6251670"/>
            <a:ext cx="608307" cy="60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6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000" kern="1200" smtClean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00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00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000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000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laireturnbull@chas.org.u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anettemcgarve@chas.org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467544" y="2060848"/>
            <a:ext cx="67691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 smtClean="0"/>
              <a:t>Whose Job Is It Anyway?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4400" b="1" dirty="0" smtClean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 smtClean="0"/>
              <a:t>Supporting transitions for young people with life limiting conditions</a:t>
            </a:r>
            <a:endParaRPr lang="en-US" altLang="en-US" sz="1600" b="1" dirty="0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611560" y="5157043"/>
            <a:ext cx="457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 smtClean="0"/>
              <a:t>Claire Turnbull &amp; Janette McGarvey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 smtClean="0"/>
              <a:t>June 2016</a:t>
            </a:r>
          </a:p>
        </p:txBody>
      </p:sp>
      <p:pic>
        <p:nvPicPr>
          <p:cNvPr id="4" name="Picture 8" descr="M:\Logo &amp; proud to support\Refresh\CHAS 3 blocks cmyk.jpg&#10;&#10;CHAS logo" title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60350"/>
            <a:ext cx="2587625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 descr="Investing in Volunteers logo" title="Logo"/>
          <p:cNvGrpSpPr/>
          <p:nvPr/>
        </p:nvGrpSpPr>
        <p:grpSpPr>
          <a:xfrm>
            <a:off x="7903579" y="6246440"/>
            <a:ext cx="1240421" cy="628863"/>
            <a:chOff x="7903579" y="6246440"/>
            <a:chExt cx="1240421" cy="628863"/>
          </a:xfrm>
        </p:grpSpPr>
        <p:pic>
          <p:nvPicPr>
            <p:cNvPr id="5" name="Picture 4" descr="Investing in Volunteers logo" title="Logo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3579" y="6246441"/>
              <a:ext cx="628862" cy="628862"/>
            </a:xfrm>
            <a:prstGeom prst="rect">
              <a:avLst/>
            </a:prstGeom>
          </p:spPr>
        </p:pic>
        <p:pic>
          <p:nvPicPr>
            <p:cNvPr id="6" name="Picture 5" descr="Fundraising Standards Board logo" title="Logo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440" y="6246440"/>
              <a:ext cx="611560" cy="611560"/>
            </a:xfrm>
            <a:prstGeom prst="rect">
              <a:avLst/>
            </a:prstGeom>
          </p:spPr>
        </p:pic>
      </p:grpSp>
      <p:pic>
        <p:nvPicPr>
          <p:cNvPr id="8" name="Picture 2" descr="C:\Users\claireturnbull\AppData\Local\Microsoft\Windows\Temporary Internet Files\Content.Outlook\KG6GMB9J\hi_big_e_lrg_blk.jpg&#10;&#10;Lottoery Funded logo" title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656"/>
            <a:ext cx="1437188" cy="82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4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Living with a Life Limiting Condition - Young People’s experience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C:\Users\claireturnbull\AppData\Local\Microsoft\Windows\INetCache\IE\61O2B7EP\istock_000008658353small-1[1].jpg&#10;&#10;film reel&#10;&#10;" title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336704" cy="452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21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Group exercise – </a:t>
            </a:r>
            <a:br>
              <a:rPr lang="en-GB" dirty="0" smtClean="0"/>
            </a:br>
            <a:r>
              <a:rPr lang="en-GB" dirty="0" smtClean="0"/>
              <a:t>Inclusion in learning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In groups of 6-8</a:t>
            </a:r>
          </a:p>
          <a:p>
            <a:r>
              <a:rPr lang="en-GB" dirty="0" smtClean="0"/>
              <a:t>Inclusion – the equality act requires learning providers to offer an inclusive integrated approach, and to make adjustments </a:t>
            </a:r>
          </a:p>
          <a:p>
            <a:r>
              <a:rPr lang="en-GB" dirty="0" smtClean="0"/>
              <a:t>Come up with 3 examples of how your workplace rises to this challenge?</a:t>
            </a:r>
          </a:p>
          <a:p>
            <a:r>
              <a:rPr lang="en-GB" dirty="0" smtClean="0"/>
              <a:t>Feedback to the group</a:t>
            </a:r>
            <a:endParaRPr lang="en-GB" dirty="0"/>
          </a:p>
        </p:txBody>
      </p:sp>
      <p:pic>
        <p:nvPicPr>
          <p:cNvPr id="4099" name="Picture 3" descr="C:\Users\claireturnbull\AppData\Local\Microsoft\Windows\INetCache\IE\UQXOC00H\Community[1][1].jpg&#10;&#10;picture of men in a circle with arms roudn each other " title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50" y="188640"/>
            <a:ext cx="22415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laireturnbull\AppData\Local\Microsoft\Windows\INetCache\IE\UQXOC00H\Community[1][1].jpg&#10;&#10;&#10;Picture of group of men in a circle arms round each other" title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341040"/>
            <a:ext cx="22415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82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Scott’s Story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picture of young boy with dog on lap" title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268760"/>
            <a:ext cx="4176464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picture of young boy holding a rat" title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4118248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32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dirty="0" smtClean="0"/>
              <a:t>Unique needs? </a:t>
            </a:r>
            <a:br>
              <a:rPr lang="en-GB" dirty="0" smtClean="0"/>
            </a:br>
            <a:r>
              <a:rPr lang="en-GB" dirty="0" smtClean="0"/>
              <a:t>Or simply a need for better inclusion?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What </a:t>
            </a:r>
            <a:r>
              <a:rPr lang="en-GB" dirty="0"/>
              <a:t>are we finding out so far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 smtClean="0"/>
              <a:t>What </a:t>
            </a:r>
            <a:r>
              <a:rPr lang="en-GB" dirty="0"/>
              <a:t>are the unique needs of people with LLCs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7170" name="Picture 2" descr="C:\Users\claireturnbull\AppData\Local\Microsoft\Windows\INetCache\IE\CZY85XU0\stethoscope-heart-clip-art--thumb2887298[1].jpg&#10;&#10;picture of heart with doctor's stethoscope" title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26737"/>
            <a:ext cx="1700311" cy="170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claireturnbull\AppData\Local\Microsoft\Windows\INetCache\IE\Z2XT3EHP\20120628-life-death[1].jpg&#10;&#10;Life and Death" title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71258"/>
            <a:ext cx="1661709" cy="156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claireturnbull\AppData\Local\Microsoft\Windows\INetCache\IE\CZY85XU0\disability-pictogram-2590-large[1].png&#10;&#10;picture of wheelchair  " title="pict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295648"/>
            <a:ext cx="1209719" cy="123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claireturnbull\AppData\Local\Microsoft\Windows\INetCache\IE\CZY85XU0\800px-Friendly_stickman.svg[1].png&#10;&#10;picture of matchstick figures" title="pictu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38108"/>
            <a:ext cx="2155136" cy="107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14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Our experience	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Are there common themes emerging?</a:t>
            </a:r>
            <a:endParaRPr lang="en-GB" dirty="0"/>
          </a:p>
        </p:txBody>
      </p:sp>
      <p:pic>
        <p:nvPicPr>
          <p:cNvPr id="6148" name="Picture 4" descr="C:\Users\claireturnbull\AppData\Local\Microsoft\Windows\INetCache\IE\CZY85XU0\large-computer-screen-keyboard-mouse-icon-166.6-15900[1].gif&#10;&#10;picture of computer" title="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848" y="2750454"/>
            <a:ext cx="1008112" cy="106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claireturnbull\AppData\Local\Microsoft\Windows\INetCache\IE\CZY85XU0\team-support[1].jpg&#10;&#10;word support written out in colour" title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25" y="2060848"/>
            <a:ext cx="172819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claireturnbull\AppData\Local\Microsoft\Windows\INetCache\IE\UQXOC00H\4351[1].jpg&#10;&#10;Picture of man behind a brick wall" title="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31448"/>
            <a:ext cx="1575618" cy="157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claireturnbull\AppData\Local\Microsoft\Windows\INetCache\IE\Z2XT3EHP\empleabilidad01[1].jpg&#10;&#10;picture of man on three red arrows" title="pictu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1815803" cy="136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laireturnbull\AppData\Local\Microsoft\Windows\Temporary Internet Files\Content.IE5\EYYZ2PNM\listening-feedback-communication[1].jpg&#10;&#10;picture of group of people with speak bubble  " title="pictu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696" y="4653136"/>
            <a:ext cx="2004489" cy="113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laireturnbull\AppData\Local\Microsoft\Windows\Temporary Internet Files\Content.IE5\932K8O8R\accessibility_280[1].png&#10;&#10;picture of person in wheelchair" title="pictu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165" y="3905810"/>
            <a:ext cx="1494652" cy="149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94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Working Lives &amp; Opportunities	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Seeming lack of opportunities for work placements / vocational training</a:t>
            </a:r>
          </a:p>
          <a:p>
            <a:endParaRPr lang="en-GB" dirty="0" smtClean="0"/>
          </a:p>
          <a:p>
            <a:r>
              <a:rPr lang="en-GB" dirty="0" smtClean="0"/>
              <a:t>And for ‘real’ jobs</a:t>
            </a:r>
            <a:endParaRPr lang="en-GB" dirty="0"/>
          </a:p>
        </p:txBody>
      </p:sp>
      <p:pic>
        <p:nvPicPr>
          <p:cNvPr id="3074" name="Picture 2" descr="C:\Users\claireturnbull\AppData\Local\Microsoft\Windows\Temporary Internet Files\Content.IE5\932K8O8R\work-work-work[1].jpg&#10;&#10;picture of a pile of words called WORK" title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18418"/>
            <a:ext cx="2085218" cy="21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laireturnbull\AppData\Local\Microsoft\Windows\Temporary Internet Files\Content.IE5\Z8GJ0Q2U\emprender-en-tiempos-de-crisis[1].jpg&#10;&#10;picture of man holding briefcase walking on red path" title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292812"/>
            <a:ext cx="2016224" cy="135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49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http://college.monster.com/nfs/college/attachment_images/0000/5102/iStock_000009311779XSmall.jpg_crop380w.jpg?12542533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84869" cy="497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12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Contact Us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Claire </a:t>
            </a:r>
            <a:r>
              <a:rPr lang="en-GB" sz="2000" dirty="0" smtClean="0"/>
              <a:t>Turnbull				Janette McGarvey	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Transition Team </a:t>
            </a:r>
            <a:r>
              <a:rPr lang="en-GB" sz="2000" dirty="0" smtClean="0"/>
              <a:t>Manager		Transition Worker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Rachel </a:t>
            </a:r>
            <a:r>
              <a:rPr lang="en-GB" sz="2000" dirty="0" smtClean="0"/>
              <a:t>House				Robin House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Avenue Road </a:t>
            </a:r>
            <a:r>
              <a:rPr lang="en-GB" sz="2000" dirty="0" smtClean="0"/>
              <a:t>				</a:t>
            </a: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KINROSS				BALLOCH	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KY13 </a:t>
            </a:r>
            <a:r>
              <a:rPr lang="en-GB" sz="2000" dirty="0" smtClean="0"/>
              <a:t>8FX					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Tel 01577 865777 </a:t>
            </a:r>
            <a:r>
              <a:rPr lang="en-GB" sz="2000" dirty="0" smtClean="0"/>
              <a:t>			Tel 01389 722055</a:t>
            </a:r>
            <a:endParaRPr lang="en-GB" sz="2000" dirty="0"/>
          </a:p>
          <a:p>
            <a:pPr marL="0" indent="0">
              <a:buNone/>
            </a:pPr>
            <a:r>
              <a:rPr lang="en-GB" sz="2000" dirty="0" smtClean="0">
                <a:hlinkClick r:id="rId3"/>
              </a:rPr>
              <a:t>claireturnbull@chas.org.uk</a:t>
            </a:r>
            <a:r>
              <a:rPr lang="en-GB" sz="2000" dirty="0" smtClean="0"/>
              <a:t>		</a:t>
            </a:r>
            <a:r>
              <a:rPr lang="en-GB" sz="2000" dirty="0" smtClean="0">
                <a:hlinkClick r:id="rId4"/>
              </a:rPr>
              <a:t>janettemcgarve@chas.org.uk</a:t>
            </a: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6950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Who do we support?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Young people with LLC over 18</a:t>
            </a:r>
          </a:p>
          <a:p>
            <a:r>
              <a:rPr lang="en-GB" dirty="0" smtClean="0"/>
              <a:t>Young people with life threatening condition</a:t>
            </a:r>
          </a:p>
          <a:p>
            <a:r>
              <a:rPr lang="en-GB" dirty="0" smtClean="0"/>
              <a:t>Prevalence?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47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Transitions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The word '</a:t>
            </a:r>
            <a:r>
              <a:rPr lang="en-GB" sz="2400" b="1" dirty="0"/>
              <a:t>transition</a:t>
            </a:r>
            <a:r>
              <a:rPr lang="en-GB" sz="2400" dirty="0"/>
              <a:t>' simply means moving to another time in your life</a:t>
            </a:r>
          </a:p>
          <a:p>
            <a:r>
              <a:rPr lang="en-GB" sz="2400" dirty="0"/>
              <a:t>Transition is often used to describe the planning process that happens when someone with additional support needs becomes a young adult and is leaving school</a:t>
            </a:r>
          </a:p>
          <a:p>
            <a:r>
              <a:rPr lang="en-GB" sz="2400" dirty="0"/>
              <a:t>Not everyone likes change!</a:t>
            </a:r>
          </a:p>
          <a:p>
            <a:r>
              <a:rPr lang="en-GB" sz="2400" dirty="0"/>
              <a:t>A successful transition must include planning which keeps young people at the centre, and involves a coordinated approach (Principles of Good Transition 2, 2014)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000" dirty="0"/>
          </a:p>
        </p:txBody>
      </p:sp>
      <p:pic>
        <p:nvPicPr>
          <p:cNvPr id="1026" name="Picture 2" descr="C:\Users\claireturnbull\AppData\Local\Microsoft\Windows\INetCache\IE\61O2B7EP\Transition4[1].jpg&#10;&#10;Man walking on 3 red arrows" title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13176"/>
            <a:ext cx="1644650" cy="15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48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Group exercise	</a:t>
            </a:r>
            <a:br>
              <a:rPr lang="en-GB" dirty="0" smtClean="0"/>
            </a:br>
            <a:r>
              <a:rPr lang="en-GB" dirty="0" smtClean="0"/>
              <a:t>Palliative Care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Small groups of 3-4 </a:t>
            </a:r>
          </a:p>
          <a:p>
            <a:r>
              <a:rPr lang="en-GB" dirty="0" smtClean="0"/>
              <a:t>Consider what your understanding of palliative care is </a:t>
            </a:r>
          </a:p>
          <a:p>
            <a:r>
              <a:rPr lang="en-GB" dirty="0" smtClean="0"/>
              <a:t>Come up with a definition of palliative care to present back to the group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C:\Users\claireturnbull\AppData\Local\Microsoft\Windows\INetCache\IE\UQXOC00H\Community[1][1].jpg&#10;&#10;Picture of group of men in a circle arms round each other" title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50" y="188640"/>
            <a:ext cx="22415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26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is palliative care?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“Palliative </a:t>
            </a:r>
            <a:r>
              <a:rPr lang="en-GB" sz="2400" dirty="0"/>
              <a:t>care is an approach that improves the quality of life of patients and their families facing the problem associated with life-threatening illness, through the prevention and relief of suffering by means of early identification and impeccable assessment and </a:t>
            </a:r>
            <a:r>
              <a:rPr lang="en-GB" sz="2400" dirty="0" smtClean="0"/>
              <a:t>treatment </a:t>
            </a:r>
            <a:r>
              <a:rPr lang="en-GB" sz="2400" dirty="0"/>
              <a:t>of pain and other problems, physical, psychosocial and spiritual</a:t>
            </a:r>
            <a:r>
              <a:rPr lang="en-GB" sz="2400" dirty="0" smtClean="0"/>
              <a:t>.”</a:t>
            </a:r>
            <a:endParaRPr lang="en-GB" sz="2400" dirty="0"/>
          </a:p>
          <a:p>
            <a:pPr marL="0" indent="0">
              <a:buNone/>
            </a:pPr>
            <a:endParaRPr lang="en-GB" sz="2400" b="1" dirty="0" smtClean="0"/>
          </a:p>
          <a:p>
            <a:pPr marL="0" indent="0">
              <a:buNone/>
            </a:pPr>
            <a:r>
              <a:rPr lang="en-GB" sz="2400" b="1" dirty="0" smtClean="0"/>
              <a:t>(</a:t>
            </a:r>
            <a:r>
              <a:rPr lang="en-GB" sz="2400" b="1" dirty="0"/>
              <a:t>World Health Organisation)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5503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Who are we?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640960" cy="4536504"/>
          </a:xfrm>
        </p:spPr>
        <p:txBody>
          <a:bodyPr>
            <a:noAutofit/>
          </a:bodyPr>
          <a:lstStyle/>
          <a:p>
            <a:r>
              <a:rPr lang="en-GB" sz="2000" dirty="0">
                <a:ea typeface="Times New Roman"/>
              </a:rPr>
              <a:t>Transition Team includes Team Manager, Transition Workers, Administrative Assistant</a:t>
            </a:r>
          </a:p>
          <a:p>
            <a:r>
              <a:rPr lang="en-GB" sz="2000" dirty="0">
                <a:ea typeface="Times New Roman"/>
              </a:rPr>
              <a:t>Funding secured from BIG Lottery</a:t>
            </a:r>
          </a:p>
          <a:p>
            <a:r>
              <a:rPr lang="en-GB" sz="2000" dirty="0">
                <a:ea typeface="Times New Roman"/>
              </a:rPr>
              <a:t>Team started Dec 2014</a:t>
            </a:r>
          </a:p>
          <a:p>
            <a:r>
              <a:rPr lang="en-GB" sz="2000" dirty="0">
                <a:ea typeface="Times New Roman"/>
              </a:rPr>
              <a:t>Currently supporting 57 young people and their families</a:t>
            </a:r>
          </a:p>
          <a:p>
            <a:r>
              <a:rPr lang="en-GB" sz="2000" dirty="0">
                <a:ea typeface="Times New Roman"/>
              </a:rPr>
              <a:t>17 young people have made the transition from CHAS</a:t>
            </a:r>
          </a:p>
          <a:p>
            <a:r>
              <a:rPr lang="en-GB" sz="2000" dirty="0">
                <a:ea typeface="Times New Roman"/>
              </a:rPr>
              <a:t>In total, the 3 year project will support around 85 YP and their families</a:t>
            </a:r>
          </a:p>
          <a:p>
            <a:r>
              <a:rPr lang="en-GB" sz="2000" dirty="0">
                <a:ea typeface="Times New Roman"/>
              </a:rPr>
              <a:t>Work within specific framework around 3 key outcomes</a:t>
            </a:r>
          </a:p>
          <a:p>
            <a:r>
              <a:rPr lang="en-GB" sz="2000" dirty="0">
                <a:ea typeface="Times New Roman"/>
              </a:rPr>
              <a:t>Based in Rachel and Robin House hospices, we cover the whole of Scotland</a:t>
            </a:r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4" name="Picture 2" descr="Transitions Te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9120"/>
            <a:ext cx="2872964" cy="185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27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Frames Our Work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000" i="1" dirty="0" smtClean="0"/>
              <a:t>The law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Self Directed Support</a:t>
            </a:r>
          </a:p>
          <a:p>
            <a:pPr marL="0" indent="0">
              <a:buNone/>
            </a:pPr>
            <a:r>
              <a:rPr lang="en-GB" sz="2000" dirty="0"/>
              <a:t>Disability Discrimination Act 1995</a:t>
            </a:r>
          </a:p>
          <a:p>
            <a:pPr marL="0" indent="0">
              <a:buNone/>
            </a:pPr>
            <a:r>
              <a:rPr lang="en-GB" sz="2000" dirty="0" smtClean="0"/>
              <a:t>Equality Strategy </a:t>
            </a:r>
          </a:p>
          <a:p>
            <a:pPr marL="0" indent="0">
              <a:buNone/>
            </a:pPr>
            <a:r>
              <a:rPr lang="en-GB" sz="2000" dirty="0" smtClean="0"/>
              <a:t>Education Act (Additional </a:t>
            </a:r>
            <a:r>
              <a:rPr lang="en-GB" sz="2000" dirty="0"/>
              <a:t>Support for </a:t>
            </a:r>
            <a:r>
              <a:rPr lang="en-GB" sz="2000" dirty="0" smtClean="0"/>
              <a:t>Learning) 2004</a:t>
            </a:r>
          </a:p>
          <a:p>
            <a:pPr marL="0" indent="0">
              <a:buNone/>
            </a:pPr>
            <a:r>
              <a:rPr lang="en-GB" sz="2000" dirty="0" smtClean="0"/>
              <a:t>Carers Act (Scotland) 2016</a:t>
            </a:r>
          </a:p>
          <a:p>
            <a:pPr marL="0" indent="0">
              <a:buNone/>
            </a:pPr>
            <a:r>
              <a:rPr lang="en-GB" sz="2000" dirty="0" smtClean="0"/>
              <a:t>Adult </a:t>
            </a:r>
            <a:r>
              <a:rPr lang="en-GB" sz="2000" dirty="0"/>
              <a:t>Support and </a:t>
            </a:r>
            <a:r>
              <a:rPr lang="en-GB" sz="2000" dirty="0" smtClean="0"/>
              <a:t>Protection Act (2007)</a:t>
            </a:r>
          </a:p>
          <a:p>
            <a:pPr marL="0" indent="0">
              <a:buNone/>
            </a:pPr>
            <a:r>
              <a:rPr lang="en-GB" sz="2000" dirty="0" smtClean="0"/>
              <a:t>Adults with Incapacity Act (AWIA) (2000)</a:t>
            </a:r>
          </a:p>
          <a:p>
            <a:pPr marL="0" indent="0">
              <a:buNone/>
            </a:pPr>
            <a:endParaRPr lang="en-GB" sz="2000" i="1" dirty="0" smtClean="0"/>
          </a:p>
          <a:p>
            <a:pPr marL="0" indent="0">
              <a:buNone/>
            </a:pPr>
            <a:r>
              <a:rPr lang="en-GB" sz="2000" i="1" dirty="0" smtClean="0"/>
              <a:t>Policy agenda</a:t>
            </a:r>
            <a:endParaRPr lang="en-GB" sz="2000" i="1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Health and Social Care Integration</a:t>
            </a:r>
          </a:p>
          <a:p>
            <a:pPr marL="0" indent="0">
              <a:buNone/>
            </a:pPr>
            <a:r>
              <a:rPr lang="en-GB" sz="2000" dirty="0"/>
              <a:t>Living and Dying Well (2008)</a:t>
            </a:r>
          </a:p>
          <a:p>
            <a:pPr marL="0" indent="0">
              <a:buNone/>
            </a:pPr>
            <a:r>
              <a:rPr lang="en-GB" sz="2000" dirty="0"/>
              <a:t>Strategic Framework for Action on Palliative &amp; End of life care (2016)</a:t>
            </a:r>
          </a:p>
          <a:p>
            <a:pPr marL="0" indent="0">
              <a:buNone/>
            </a:pPr>
            <a:r>
              <a:rPr lang="en-GB" sz="2000" dirty="0"/>
              <a:t>Gold Standard Framework/Scottish Palliative Care Guidelines</a:t>
            </a:r>
          </a:p>
          <a:p>
            <a:pPr marL="0" indent="0">
              <a:buNone/>
            </a:pPr>
            <a:r>
              <a:rPr lang="en-GB" sz="2000" dirty="0"/>
              <a:t>Personalisation </a:t>
            </a:r>
          </a:p>
          <a:p>
            <a:pPr marL="0" indent="0">
              <a:buNone/>
            </a:pPr>
            <a:r>
              <a:rPr lang="en-GB" sz="2000" dirty="0"/>
              <a:t>Regulation of Care/national standards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2050" name="Picture 2" descr="C:\Users\claireturnbull\AppData\Local\Microsoft\Windows\INetCache\IE\Z2XT3EHP\legislation[1][1].jpg&#10;&#10;picture of words" title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176" y="908720"/>
            <a:ext cx="2541588" cy="15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21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Principles of our support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532" y="1268760"/>
            <a:ext cx="8640960" cy="5012664"/>
          </a:xfrm>
        </p:spPr>
        <p:txBody>
          <a:bodyPr>
            <a:normAutofit fontScale="40000" lnSpcReduction="20000"/>
          </a:bodyPr>
          <a:lstStyle/>
          <a:p>
            <a:endParaRPr lang="en-GB" sz="2900" dirty="0" smtClean="0"/>
          </a:p>
          <a:p>
            <a:r>
              <a:rPr lang="en-GB" sz="3400" dirty="0" smtClean="0"/>
              <a:t>Engagement with our team is voluntary</a:t>
            </a:r>
          </a:p>
          <a:p>
            <a:endParaRPr lang="en-GB" sz="3400" dirty="0"/>
          </a:p>
          <a:p>
            <a:r>
              <a:rPr lang="en-GB" sz="3400" dirty="0" smtClean="0"/>
              <a:t>We work at a pace which suits the young person and their family</a:t>
            </a:r>
          </a:p>
          <a:p>
            <a:endParaRPr lang="en-GB" sz="3400" dirty="0"/>
          </a:p>
          <a:p>
            <a:r>
              <a:rPr lang="en-GB" sz="3400" dirty="0" smtClean="0"/>
              <a:t>We support people to be as independent as possible, to make the most of their life, and set goals</a:t>
            </a:r>
          </a:p>
          <a:p>
            <a:endParaRPr lang="en-GB" sz="3400" dirty="0" smtClean="0"/>
          </a:p>
          <a:p>
            <a:r>
              <a:rPr lang="en-GB" sz="3400" dirty="0" smtClean="0"/>
              <a:t>Transition plans are individual and focus on whatever that young </a:t>
            </a:r>
            <a:r>
              <a:rPr lang="en-GB" sz="3400" dirty="0"/>
              <a:t>person feels is </a:t>
            </a:r>
            <a:r>
              <a:rPr lang="en-GB" sz="3400" dirty="0" smtClean="0"/>
              <a:t>important</a:t>
            </a:r>
            <a:endParaRPr lang="en-GB" sz="3400" dirty="0"/>
          </a:p>
          <a:p>
            <a:endParaRPr lang="en-GB" sz="3400" dirty="0" smtClean="0"/>
          </a:p>
          <a:p>
            <a:r>
              <a:rPr lang="en-GB" sz="3400" dirty="0" smtClean="0"/>
              <a:t>With their permission, we work in partnership with colleagues in health, social work and the third sector  … </a:t>
            </a:r>
            <a:r>
              <a:rPr lang="en-GB" sz="3400" i="1" dirty="0" smtClean="0"/>
              <a:t>having a budget is key to funding alternative respite and increased supports</a:t>
            </a:r>
          </a:p>
          <a:p>
            <a:endParaRPr lang="en-GB" sz="3400" dirty="0"/>
          </a:p>
          <a:p>
            <a:r>
              <a:rPr lang="en-GB" sz="3400" dirty="0" smtClean="0"/>
              <a:t>We have those ‘difficult conversations’, and engage in dialogue with young people and families about their end of life care and how they want this to look</a:t>
            </a:r>
          </a:p>
          <a:p>
            <a:endParaRPr lang="en-GB" sz="3400" dirty="0"/>
          </a:p>
          <a:p>
            <a:r>
              <a:rPr lang="en-GB" sz="3400" dirty="0" smtClean="0"/>
              <a:t>We support families and work closely with parents and siblings</a:t>
            </a:r>
          </a:p>
          <a:p>
            <a:endParaRPr lang="en-GB" sz="3400" dirty="0"/>
          </a:p>
          <a:p>
            <a:r>
              <a:rPr lang="en-GB" sz="3400" dirty="0" smtClean="0"/>
              <a:t>Once </a:t>
            </a:r>
            <a:r>
              <a:rPr lang="en-GB" sz="3400" dirty="0"/>
              <a:t>alternative supports are in </a:t>
            </a:r>
            <a:r>
              <a:rPr lang="en-GB" sz="3400" dirty="0" smtClean="0"/>
              <a:t>place and the young person is </a:t>
            </a:r>
            <a:r>
              <a:rPr lang="en-GB" sz="3400" u="sng" dirty="0" smtClean="0"/>
              <a:t>confident </a:t>
            </a:r>
            <a:r>
              <a:rPr lang="en-GB" sz="3400" dirty="0" smtClean="0"/>
              <a:t>about moving away from CHAS, we will then agree plans for their final transition</a:t>
            </a:r>
          </a:p>
          <a:p>
            <a:endParaRPr lang="en-GB" sz="2000" dirty="0"/>
          </a:p>
        </p:txBody>
      </p:sp>
      <p:pic>
        <p:nvPicPr>
          <p:cNvPr id="4" name="Picture 2" descr="C:\Users\claireturnbull\AppData\Local\Microsoft\Windows\Temporary Internet Files\Content.Outlook\KG6GMB9J\hi_big_e_lrg_blk.jpg&#10;&#10;logo of Lottery Funded" title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0350"/>
            <a:ext cx="1437188" cy="82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02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do we do?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/>
              <a:t>Our work is </a:t>
            </a:r>
            <a:r>
              <a:rPr lang="en-GB" dirty="0" smtClean="0"/>
              <a:t>person-centred, working with each individual to develop their unique transition plan which may include -</a:t>
            </a:r>
          </a:p>
          <a:p>
            <a:pPr marL="0" indent="0">
              <a:buNone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help to find alternative respite, short breaks and holidays (trial breaks!)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advocacy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engaging with local authorities to secure or increase funding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supporting </a:t>
            </a:r>
            <a:r>
              <a:rPr lang="en-GB" dirty="0"/>
              <a:t>young people and </a:t>
            </a:r>
            <a:r>
              <a:rPr lang="en-GB" dirty="0" smtClean="0"/>
              <a:t>carers </a:t>
            </a:r>
            <a:r>
              <a:rPr lang="en-GB" dirty="0"/>
              <a:t>with specific health 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finding </a:t>
            </a:r>
            <a:r>
              <a:rPr lang="en-GB" dirty="0"/>
              <a:t>leisure </a:t>
            </a:r>
            <a:r>
              <a:rPr lang="en-GB" dirty="0" smtClean="0"/>
              <a:t>&amp; learning </a:t>
            </a:r>
            <a:r>
              <a:rPr lang="en-GB" dirty="0"/>
              <a:t>activities in </a:t>
            </a:r>
            <a:r>
              <a:rPr lang="en-GB" dirty="0" smtClean="0"/>
              <a:t>person’s community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helping young people build </a:t>
            </a:r>
            <a:r>
              <a:rPr lang="en-GB" dirty="0"/>
              <a:t>social networks &amp; find new relationships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direct </a:t>
            </a:r>
            <a:r>
              <a:rPr lang="en-GB" dirty="0"/>
              <a:t>support for parents and siblings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advice re benefits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working </a:t>
            </a:r>
            <a:r>
              <a:rPr lang="en-GB" dirty="0"/>
              <a:t>with adult </a:t>
            </a:r>
            <a:r>
              <a:rPr lang="en-GB" dirty="0" smtClean="0"/>
              <a:t>hospices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end </a:t>
            </a:r>
            <a:r>
              <a:rPr lang="en-GB" dirty="0"/>
              <a:t>of life care planning - </a:t>
            </a:r>
            <a:r>
              <a:rPr lang="en-GB" dirty="0" err="1" smtClean="0"/>
              <a:t>inc</a:t>
            </a:r>
            <a:r>
              <a:rPr lang="en-GB" dirty="0" smtClean="0"/>
              <a:t> </a:t>
            </a:r>
            <a:r>
              <a:rPr lang="en-GB" dirty="0"/>
              <a:t>links with adult hospices, providing </a:t>
            </a:r>
            <a:r>
              <a:rPr lang="en-GB" dirty="0" smtClean="0"/>
              <a:t>information</a:t>
            </a:r>
            <a:r>
              <a:rPr lang="en-GB" dirty="0"/>
              <a:t>, completing </a:t>
            </a:r>
            <a:r>
              <a:rPr lang="en-GB" dirty="0" smtClean="0"/>
              <a:t>plans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applying </a:t>
            </a:r>
            <a:r>
              <a:rPr lang="en-GB" dirty="0"/>
              <a:t>for grants for specialised equipment or opportunities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referrals </a:t>
            </a:r>
            <a:r>
              <a:rPr lang="en-GB" dirty="0"/>
              <a:t>to other </a:t>
            </a:r>
            <a:r>
              <a:rPr lang="en-GB" dirty="0" smtClean="0"/>
              <a:t>agencies(</a:t>
            </a:r>
            <a:r>
              <a:rPr lang="en-GB" dirty="0" err="1" smtClean="0"/>
              <a:t>eg</a:t>
            </a:r>
            <a:r>
              <a:rPr lang="en-GB" dirty="0" smtClean="0"/>
              <a:t> </a:t>
            </a:r>
            <a:r>
              <a:rPr lang="en-GB" dirty="0"/>
              <a:t>vocational training schemes, education provisions, specialist </a:t>
            </a:r>
            <a:r>
              <a:rPr lang="en-GB" dirty="0" smtClean="0"/>
              <a:t>nursing)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signposting - source &amp; provide information!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linking </a:t>
            </a:r>
            <a:r>
              <a:rPr lang="en-GB" dirty="0"/>
              <a:t>with strategic partners (third </a:t>
            </a:r>
            <a:r>
              <a:rPr lang="en-GB" dirty="0" smtClean="0"/>
              <a:t>sector, </a:t>
            </a:r>
            <a:r>
              <a:rPr lang="en-GB" dirty="0"/>
              <a:t>NHS, social work, Scottish </a:t>
            </a:r>
            <a:r>
              <a:rPr lang="en-GB" dirty="0" err="1"/>
              <a:t>Govt</a:t>
            </a:r>
            <a:r>
              <a:rPr lang="en-GB" dirty="0"/>
              <a:t>) to support </a:t>
            </a:r>
            <a:r>
              <a:rPr lang="en-GB" dirty="0" smtClean="0"/>
              <a:t>future service </a:t>
            </a:r>
            <a:r>
              <a:rPr lang="en-GB" dirty="0"/>
              <a:t>development </a:t>
            </a:r>
            <a:r>
              <a:rPr lang="en-GB" dirty="0" smtClean="0"/>
              <a:t>and </a:t>
            </a:r>
            <a:r>
              <a:rPr lang="en-GB" dirty="0"/>
              <a:t>work together to create appropriate services to meet need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123" name="Picture 3" descr="C:\Users\claireturnbull\AppData\Local\Microsoft\Windows\INetCache\IE\CZY85XU0\Plan[1].jpg&#10;&#10;picture of plastic male figures pushing the word Plan " title="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20" y="1772816"/>
            <a:ext cx="2663280" cy="150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68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82061b3eaa64ef9b7a82e6dc4564e75 xmlns="490428d1-f16b-4d9f-9ee2-2affbf483b73">
      <Terms xmlns="http://schemas.microsoft.com/office/infopath/2007/PartnerControls">
        <TermInfo xmlns="http://schemas.microsoft.com/office/infopath/2007/PartnerControls">
          <TermName xmlns="http://schemas.microsoft.com/office/infopath/2007/PartnerControls">Form Template</TermName>
          <TermId xmlns="http://schemas.microsoft.com/office/infopath/2007/PartnerControls">d54403ad-5035-4f8e-80a8-bb9184912d98</TermId>
        </TermInfo>
      </Terms>
    </p82061b3eaa64ef9b7a82e6dc4564e75>
    <TaxCatchAll xmlns="490428d1-f16b-4d9f-9ee2-2affbf483b73">
      <Value>103</Value>
      <Value>3</Value>
      <Value>8</Value>
      <Value>98</Value>
    </TaxCatchAll>
    <k16dda736aa7441a97e6c7eaac0d7ba6 xmlns="490428d1-f16b-4d9f-9ee2-2affbf483b73">
      <Terms xmlns="http://schemas.microsoft.com/office/infopath/2007/PartnerControls">
        <TermInfo xmlns="http://schemas.microsoft.com/office/infopath/2007/PartnerControls">
          <TermName xmlns="http://schemas.microsoft.com/office/infopath/2007/PartnerControls">Brand</TermName>
          <TermId xmlns="http://schemas.microsoft.com/office/infopath/2007/PartnerControls">4bd427ef-6c20-47e2-b0dc-f07d2c37c71e</TermId>
        </TermInfo>
        <TermInfo xmlns="http://schemas.microsoft.com/office/infopath/2007/PartnerControls">
          <TermName xmlns="http://schemas.microsoft.com/office/infopath/2007/PartnerControls">House Style</TermName>
          <TermId xmlns="http://schemas.microsoft.com/office/infopath/2007/PartnerControls">a196e034-422a-454a-b3e4-fd7754e9ddd0</TermId>
        </TermInfo>
      </Terms>
    </k16dda736aa7441a97e6c7eaac0d7ba6>
    <j7d172095062463ebf2877dd1e7fe002 xmlns="490428d1-f16b-4d9f-9ee2-2affbf483b73">
      <Terms xmlns="http://schemas.microsoft.com/office/infopath/2007/PartnerControls">
        <TermInfo xmlns="http://schemas.microsoft.com/office/infopath/2007/PartnerControls">
          <TermName xmlns="http://schemas.microsoft.com/office/infopath/2007/PartnerControls">Fundraising and Communications</TermName>
          <TermId xmlns="http://schemas.microsoft.com/office/infopath/2007/PartnerControls">8c1bac49-948f-40b9-8b69-e48e4df21668</TermId>
        </TermInfo>
      </Terms>
    </j7d172095062463ebf2877dd1e7fe002>
    <_dlc_DocId xmlns="490428d1-f16b-4d9f-9ee2-2affbf483b73">2PDKKPYEFZNH-1-514</_dlc_DocId>
    <_dlc_DocIdUrl xmlns="490428d1-f16b-4d9f-9ee2-2affbf483b73">
      <Url>https://chas.sharepoint.com/sites/documents/_layouts/15/DocIdRedir.aspx?ID=2PDKKPYEFZNH-1-514</Url>
      <Description>2PDKKPYEFZNH-1-514</Description>
    </_dlc_DocIdUrl>
    <SharedWithUsers xmlns="490428d1-f16b-4d9f-9ee2-2affbf483b73">
      <UserInfo>
        <DisplayName>Laura Heggan</DisplayName>
        <AccountId>196</AccountId>
        <AccountType/>
      </UserInfo>
      <UserInfo>
        <DisplayName>Jayne Grant</DisplayName>
        <AccountId>113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HAS Document" ma:contentTypeID="0x01010049F04C00305A7A4982B283B8A72A9D40007B42EEA8A1BF02418D7677693EE58513" ma:contentTypeVersion="5" ma:contentTypeDescription="" ma:contentTypeScope="" ma:versionID="60931b2ea8b053693313699b2effef6d">
  <xsd:schema xmlns:xsd="http://www.w3.org/2001/XMLSchema" xmlns:xs="http://www.w3.org/2001/XMLSchema" xmlns:p="http://schemas.microsoft.com/office/2006/metadata/properties" xmlns:ns2="490428d1-f16b-4d9f-9ee2-2affbf483b73" targetNamespace="http://schemas.microsoft.com/office/2006/metadata/properties" ma:root="true" ma:fieldsID="8ca38a5b0992c85c59757a45df7d2ec7" ns2:_="">
    <xsd:import namespace="490428d1-f16b-4d9f-9ee2-2affbf483b7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p82061b3eaa64ef9b7a82e6dc4564e75" minOccurs="0"/>
                <xsd:element ref="ns2:TaxCatchAll" minOccurs="0"/>
                <xsd:element ref="ns2:TaxCatchAllLabel" minOccurs="0"/>
                <xsd:element ref="ns2:j7d172095062463ebf2877dd1e7fe002" minOccurs="0"/>
                <xsd:element ref="ns2:k16dda736aa7441a97e6c7eaac0d7ba6" minOccurs="0"/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0428d1-f16b-4d9f-9ee2-2affbf483b7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82061b3eaa64ef9b7a82e6dc4564e75" ma:index="11" nillable="true" ma:taxonomy="true" ma:internalName="p82061b3eaa64ef9b7a82e6dc4564e75" ma:taxonomyFieldName="Document_x0020_Type" ma:displayName="Document Type" ma:default="" ma:fieldId="{982061b3-eaa6-4ef9-b7a8-2e6dc4564e75}" ma:sspId="ec80221c-1126-41b3-ad80-b9831e4f2952" ma:termSetId="4a6faf53-1b13-4bad-874c-2db52feea7e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1fb71971-7905-40bf-8773-6720038f350b}" ma:internalName="TaxCatchAll" ma:showField="CatchAllData" ma:web="490428d1-f16b-4d9f-9ee2-2affbf483b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1fb71971-7905-40bf-8773-6720038f350b}" ma:internalName="TaxCatchAllLabel" ma:readOnly="true" ma:showField="CatchAllDataLabel" ma:web="490428d1-f16b-4d9f-9ee2-2affbf483b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7d172095062463ebf2877dd1e7fe002" ma:index="15" nillable="true" ma:taxonomy="true" ma:internalName="j7d172095062463ebf2877dd1e7fe002" ma:taxonomyFieldName="Teams" ma:displayName="Teams" ma:default="" ma:fieldId="{37d17209-5062-463e-bf28-77dd1e7fe002}" ma:taxonomyMulti="true" ma:sspId="ec80221c-1126-41b3-ad80-b9831e4f2952" ma:termSetId="fc404536-6f04-47d7-b450-2033fd8c1e4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16dda736aa7441a97e6c7eaac0d7ba6" ma:index="17" nillable="true" ma:taxonomy="true" ma:internalName="k16dda736aa7441a97e6c7eaac0d7ba6" ma:taxonomyFieldName="Tag_x0028_s_x0029_" ma:displayName="Tag(s)" ma:default="" ma:fieldId="{416dda73-6aa7-441a-97e6-c7eaac0d7ba6}" ma:taxonomyMulti="true" ma:sspId="ec80221c-1126-41b3-ad80-b9831e4f2952" ma:termSetId="c7723c0a-fe1c-48d1-a530-12647c7c57f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20" nillable="true" ma:displayName="Sharing Hint Hash" ma:internalName="SharingHintHash" ma:readOnly="true">
      <xsd:simpleType>
        <xsd:restriction base="dms:Text"/>
      </xsd:simpleType>
    </xsd:element>
    <xsd:element name="SharedWithDetails" ma:index="2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23B469D-5DEB-4464-B8AE-9C191A7F3B57}">
  <ds:schemaRefs>
    <ds:schemaRef ds:uri="http://schemas.microsoft.com/office/infopath/2007/PartnerControls"/>
    <ds:schemaRef ds:uri="490428d1-f16b-4d9f-9ee2-2affbf483b73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D829270-49A0-4B8D-A670-88FCD70C0A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0428d1-f16b-4d9f-9ee2-2affbf483b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F31731-2B61-4EF7-A429-433B8B25FD5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938131E-0BA8-4EBD-A8C6-FC2DBBB0578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1376</Words>
  <Application>Microsoft Office PowerPoint</Application>
  <PresentationFormat>On-screen Show (4:3)</PresentationFormat>
  <Paragraphs>194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1_Custom Design</vt:lpstr>
      <vt:lpstr>Custom Design</vt:lpstr>
      <vt:lpstr>PowerPoint Presentation</vt:lpstr>
      <vt:lpstr>Who do we support?</vt:lpstr>
      <vt:lpstr>Transitions</vt:lpstr>
      <vt:lpstr>Group exercise  Palliative Care</vt:lpstr>
      <vt:lpstr>What is palliative care?</vt:lpstr>
      <vt:lpstr>Who are we?</vt:lpstr>
      <vt:lpstr>What Frames Our Work</vt:lpstr>
      <vt:lpstr>Principles of our support</vt:lpstr>
      <vt:lpstr>What do we do?</vt:lpstr>
      <vt:lpstr>Living with a Life Limiting Condition - Young People’s experience</vt:lpstr>
      <vt:lpstr>Group exercise –  Inclusion in learning</vt:lpstr>
      <vt:lpstr>Scott’s Story</vt:lpstr>
      <vt:lpstr> Unique needs?  Or simply a need for better inclusion? </vt:lpstr>
      <vt:lpstr>Our experience </vt:lpstr>
      <vt:lpstr>Working Lives &amp; Opportunities </vt:lpstr>
      <vt:lpstr>Any questions?</vt:lpstr>
      <vt:lpstr>Contact Us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CHAS PowerPoint</dc:title>
  <dc:creator>Kelly Martin</dc:creator>
  <cp:lastModifiedBy>rita capaldi</cp:lastModifiedBy>
  <cp:revision>53</cp:revision>
  <cp:lastPrinted>2016-06-02T08:19:39Z</cp:lastPrinted>
  <dcterms:created xsi:type="dcterms:W3CDTF">2015-04-03T10:42:07Z</dcterms:created>
  <dcterms:modified xsi:type="dcterms:W3CDTF">2016-06-16T14:26:12Z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0x01010049F04C00305A7A4982B283B8A72A9D40007B42EEA8A1BF02418D7677693EE58513</vt:lpwstr>
  </property>
  <property fmtid="{D5CDD505-2E9C-101B-9397-08002B2CF9AE}" pid="3" name="_dlc_DocIdItemGuid">
    <vt:lpwstr>e1f31ed7-84b6-4ebd-aaa1-fe44b4de760b</vt:lpwstr>
  </property>
  <property fmtid="{D5CDD505-2E9C-101B-9397-08002B2CF9AE}" pid="4" name="Tag(s)">
    <vt:lpwstr>98;#Brand|4bd427ef-6c20-47e2-b0dc-f07d2c37c71e;#103;#House Style|a196e034-422a-454a-b3e4-fd7754e9ddd0</vt:lpwstr>
  </property>
  <property fmtid="{D5CDD505-2E9C-101B-9397-08002B2CF9AE}" pid="5" name="Document Type">
    <vt:lpwstr>3;#Form Template|d54403ad-5035-4f8e-80a8-bb9184912d98</vt:lpwstr>
  </property>
  <property fmtid="{D5CDD505-2E9C-101B-9397-08002B2CF9AE}" pid="6" name="Teams">
    <vt:lpwstr>8;#Fundraising and Communications|8c1bac49-948f-40b9-8b69-e48e4df21668</vt:lpwstr>
  </property>
</Properties>
</file>