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64" r:id="rId1"/>
  </p:sldMasterIdLst>
  <p:notesMasterIdLst>
    <p:notesMasterId r:id="rId11"/>
  </p:notesMasterIdLst>
  <p:handoutMasterIdLst>
    <p:handoutMasterId r:id="rId12"/>
  </p:handout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5" r:id="rId9"/>
    <p:sldId id="266" r:id="rId10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1926">
          <p15:clr>
            <a:srgbClr val="A4A3A4"/>
          </p15:clr>
        </p15:guide>
        <p15:guide id="4" pos="68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gakata" initials="r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AD1E"/>
    <a:srgbClr val="2F4558"/>
    <a:srgbClr val="74C851"/>
    <a:srgbClr val="8DF262"/>
    <a:srgbClr val="9F9F9F"/>
    <a:srgbClr val="CBCAC7"/>
    <a:srgbClr val="EE2E62"/>
    <a:srgbClr val="F2ECEE"/>
    <a:srgbClr val="EE462A"/>
    <a:srgbClr val="EF4C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86" autoAdjust="0"/>
    <p:restoredTop sz="58882" autoAdjust="0"/>
  </p:normalViewPr>
  <p:slideViewPr>
    <p:cSldViewPr snapToGrid="0">
      <p:cViewPr>
        <p:scale>
          <a:sx n="50" d="100"/>
          <a:sy n="50" d="100"/>
        </p:scale>
        <p:origin x="1530" y="-24"/>
      </p:cViewPr>
      <p:guideLst>
        <p:guide orient="horz" pos="2160"/>
        <p:guide pos="3840"/>
        <p:guide orient="horz" pos="1926"/>
        <p:guide pos="68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090794-6BC2-4F24-BA6E-3611D9799407}" type="datetimeFigureOut">
              <a:rPr lang="hu-HU" smtClean="0"/>
              <a:t>2016.06.16.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hu-HU"/>
              <a:t>http://slideist.com/index_.html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4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5897FE-58C4-4877-8289-3D632D0092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7245399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E12942-9543-4646-A6BF-81AB3457998B}" type="datetimeFigureOut">
              <a:rPr lang="hu-HU" smtClean="0"/>
              <a:t>2016.06.16.</a:t>
            </a:fld>
            <a:endParaRPr lang="hu-H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hu-HU"/>
              <a:t>http://slideist.com/index_.html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304892-B9D8-4EC3-BC48-8EC8F7C3A0A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680898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http://slideist.com/index_.html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304892-B9D8-4EC3-BC48-8EC8F7C3A0AF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522257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Largest</a:t>
            </a:r>
            <a:r>
              <a:rPr lang="en-US" baseline="0" dirty="0"/>
              <a:t> supplier to Universities and Colleges in Scotland and Northern England – supply of assistive technology and experienced trainers who coach the students on the equipment.</a:t>
            </a:r>
          </a:p>
          <a:p>
            <a:endParaRPr lang="en-US" baseline="0" dirty="0"/>
          </a:p>
          <a:p>
            <a:r>
              <a:rPr lang="en-US" baseline="0" dirty="0"/>
              <a:t>One of DWP’s preferred ATW suppliers in Scotland – similar to DSA but in the workplace</a:t>
            </a:r>
          </a:p>
          <a:p>
            <a:endParaRPr lang="en-US" baseline="0" dirty="0"/>
          </a:p>
          <a:p>
            <a:r>
              <a:rPr lang="en-US" baseline="0" dirty="0"/>
              <a:t>e-Learning – Concept Learning is our free website for students and assessors with courses purchased from all over the world. Assisting other NTP’s with their training material (WM Café)</a:t>
            </a:r>
          </a:p>
          <a:p>
            <a:endParaRPr lang="en-US" baseline="0" dirty="0"/>
          </a:p>
          <a:p>
            <a:r>
              <a:rPr lang="en-US" baseline="0" dirty="0"/>
              <a:t>SQA Award worth 20 credit points being used as a CPD or employability route for those with Dyslexia (only one of its kind in Britain… possibly the world?)</a:t>
            </a:r>
          </a:p>
          <a:p>
            <a:endParaRPr lang="en-US" baseline="0" dirty="0"/>
          </a:p>
          <a:p>
            <a:r>
              <a:rPr lang="en-US" baseline="0" dirty="0"/>
              <a:t>Recently ASN Access Funds for those on Employability Funding Courses. We can assist other NTP’s to hit their milestones and help those who need assistance to reach their goals.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http://slideist.com/index_.html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304892-B9D8-4EC3-BC48-8EC8F7C3A0AF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46130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combining skilled assistive technology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trainers and experienced modern apprenticeship assessors we can provide a truly bespoke needs assessment.</a:t>
            </a:r>
          </a:p>
          <a:p>
            <a:endParaRPr lang="en-GB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assessment helps us identify an individuals needs and any problematic areas, allowing us to make detailed recommendations.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implementing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this assistive technology we can significantly increase the likelihood of an individual completing their EF programme or a modern apprenticeship.</a:t>
            </a:r>
          </a:p>
          <a:p>
            <a:endParaRPr lang="en-GB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 FUNDED BY ASN ACCESS FUND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http://slideist.com/index_.html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304892-B9D8-4EC3-BC48-8EC8F7C3A0AF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307301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TextHelp – now going to show some</a:t>
            </a:r>
            <a:r>
              <a:rPr lang="en-US" baseline="0" dirty="0"/>
              <a:t> brief videos, that I hope will give you a better understanding of the software we have been using.</a:t>
            </a:r>
          </a:p>
          <a:p>
            <a:endParaRPr lang="en-US" baseline="0" dirty="0"/>
          </a:p>
          <a:p>
            <a:r>
              <a:rPr lang="en-US" baseline="0" dirty="0"/>
              <a:t>Feel free to see me later if you’d like a play about with the software.</a:t>
            </a:r>
          </a:p>
          <a:p>
            <a:endParaRPr lang="en-US" baseline="0" dirty="0"/>
          </a:p>
          <a:p>
            <a:r>
              <a:rPr lang="en-US" baseline="0" dirty="0"/>
              <a:t>Firstly we will look at TextHelp literacy support software and demonstrate just two of the features that are crucial in aiding dyslexic candidates.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http://slideist.com/index_.html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304892-B9D8-4EC3-BC48-8EC8F7C3A0AF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670720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So we’ve seen how TextHelp can help with literacy support for</a:t>
            </a:r>
            <a:r>
              <a:rPr lang="en-GB" baseline="0" dirty="0"/>
              <a:t> individuals with dyslexia, now lets see how Mind Mapping software can assist with the memory issues that Dyslexia can cause.</a:t>
            </a:r>
          </a:p>
          <a:p>
            <a:endParaRPr lang="en-GB" baseline="0" dirty="0"/>
          </a:p>
          <a:p>
            <a:r>
              <a:rPr lang="en-GB" dirty="0"/>
              <a:t>Those</a:t>
            </a:r>
            <a:r>
              <a:rPr lang="en-GB" baseline="0" dirty="0"/>
              <a:t> of you with a keen eye for detail will probably see that Alex is a mature apprentice… a very mature apprentice… who had a paper run in the French Alps!!!!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http://slideist.com/index_.html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304892-B9D8-4EC3-BC48-8EC8F7C3A0AF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721140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Our last piece of software</a:t>
            </a:r>
            <a:r>
              <a:rPr lang="en-GB" baseline="0" dirty="0"/>
              <a:t> is definitely one of the coolest!</a:t>
            </a:r>
          </a:p>
          <a:p>
            <a:endParaRPr lang="en-GB" baseline="0" dirty="0"/>
          </a:p>
          <a:p>
            <a:r>
              <a:rPr lang="en-GB" baseline="0" dirty="0" err="1"/>
              <a:t>Livescribe</a:t>
            </a:r>
            <a:r>
              <a:rPr lang="en-GB" baseline="0" dirty="0"/>
              <a:t> with the Echo pen is something that benefits dyslexic candidates, and to be honest, anyone who likes to take notes at meetings and lectures!!!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http://slideist.com/index_.html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304892-B9D8-4EC3-BC48-8EC8F7C3A0AF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673831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Training plan – each training plan is specific to the individual.</a:t>
            </a:r>
            <a:r>
              <a:rPr lang="en-GB" baseline="0" dirty="0"/>
              <a:t> We appreciate that not every person regardless of their disability will display the same traits.</a:t>
            </a:r>
          </a:p>
          <a:p>
            <a:endParaRPr lang="en-GB" baseline="0" dirty="0"/>
          </a:p>
          <a:p>
            <a:r>
              <a:rPr lang="en-GB" dirty="0"/>
              <a:t>Aim for four half days</a:t>
            </a:r>
            <a:r>
              <a:rPr lang="en-GB" baseline="0" dirty="0"/>
              <a:t> training on the software, with customised homework specific to an individuals career or educational goals.</a:t>
            </a:r>
          </a:p>
          <a:p>
            <a:endParaRPr lang="en-GB" baseline="0" dirty="0"/>
          </a:p>
          <a:p>
            <a:r>
              <a:rPr lang="en-GB" dirty="0"/>
              <a:t>Training for NTP’s on spotting and dealing with dyslexia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http://slideist.com/index_.html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304892-B9D8-4EC3-BC48-8EC8F7C3A0AF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017185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http://slideist.com/index_.html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304892-B9D8-4EC3-BC48-8EC8F7C3A0AF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470791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With our help, candidates can successfully complete</a:t>
            </a:r>
            <a:r>
              <a:rPr lang="en-GB" baseline="0" dirty="0"/>
              <a:t> their EF program and use their newly transferable skills in a Modern Apprenticeship, further education or a working environment.</a:t>
            </a:r>
          </a:p>
          <a:p>
            <a:endParaRPr lang="en-GB" baseline="0" dirty="0"/>
          </a:p>
          <a:p>
            <a:r>
              <a:rPr lang="en-GB" baseline="0" dirty="0"/>
              <a:t>Once a candidate has decided on their progression route, Concept Northern can support them using DSA or ATW funding, providing the individual with step-by-step assistance.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hu-HU"/>
              <a:t>http://slideist.com/index_.html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304892-B9D8-4EC3-BC48-8EC8F7C3A0AF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32487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IST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 userDrawn="1"/>
        </p:nvSpPr>
        <p:spPr>
          <a:xfrm>
            <a:off x="4218073" y="4945637"/>
            <a:ext cx="3337027" cy="3612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Font typeface="Arial" panose="020B0604020202020204" pitchFamily="34" charset="0"/>
              <a:buNone/>
              <a:defRPr sz="6000" b="0" kern="1200" spc="-120" baseline="0">
                <a:solidFill>
                  <a:srgbClr val="EE2E6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SECOND STEP</a:t>
            </a:r>
            <a:endParaRPr lang="en-US" sz="20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0" name="Subtitle 2"/>
          <p:cNvSpPr txBox="1">
            <a:spLocks/>
          </p:cNvSpPr>
          <p:nvPr userDrawn="1"/>
        </p:nvSpPr>
        <p:spPr>
          <a:xfrm>
            <a:off x="4218073" y="5355072"/>
            <a:ext cx="3337027" cy="12696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Customize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look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templates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edit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text,</a:t>
            </a:r>
            <a:r>
              <a:rPr lang="hu-HU" sz="1400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add </a:t>
            </a:r>
            <a:r>
              <a:rPr lang="hu-HU" sz="1400" baseline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images</a:t>
            </a:r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618931" y="4945637"/>
            <a:ext cx="2923591" cy="3612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Font typeface="Arial" panose="020B0604020202020204" pitchFamily="34" charset="0"/>
              <a:buNone/>
              <a:defRPr sz="6000" b="0" kern="1200" spc="-120" baseline="0">
                <a:solidFill>
                  <a:srgbClr val="EE2E6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FIRST STEP</a:t>
            </a:r>
            <a:endParaRPr lang="en-US" sz="20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2" name="Subtitle 2"/>
          <p:cNvSpPr txBox="1">
            <a:spLocks/>
          </p:cNvSpPr>
          <p:nvPr userDrawn="1"/>
        </p:nvSpPr>
        <p:spPr>
          <a:xfrm>
            <a:off x="618930" y="5355072"/>
            <a:ext cx="2923591" cy="12696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hu-HU" sz="1400" dirty="0" err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Click</a:t>
            </a:r>
            <a:r>
              <a:rPr lang="hu-HU" sz="1400" baseline="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>
                <a:solidFill>
                  <a:srgbClr val="EE2E6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New</a:t>
            </a:r>
            <a:r>
              <a:rPr lang="hu-HU" sz="1400" baseline="0" dirty="0">
                <a:solidFill>
                  <a:srgbClr val="EE2E6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baseline="0" dirty="0" err="1">
                <a:solidFill>
                  <a:srgbClr val="EE2E6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Slide</a:t>
            </a:r>
            <a:endParaRPr lang="hu-HU" sz="1400" baseline="0" dirty="0">
              <a:solidFill>
                <a:schemeClr val="accen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hu-HU" sz="1400" baseline="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Master </a:t>
            </a:r>
            <a:r>
              <a:rPr lang="hu-HU" sz="1400" baseline="0" dirty="0" err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slides</a:t>
            </a:r>
            <a:r>
              <a:rPr lang="hu-HU" sz="1400" baseline="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baseline="0" dirty="0" err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contain</a:t>
            </a:r>
            <a:r>
              <a:rPr lang="hu-HU" sz="1400" baseline="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baseline="0" dirty="0" err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</a:t>
            </a:r>
            <a:r>
              <a:rPr lang="hu-HU" sz="1400" baseline="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baseline="0" dirty="0" err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hu-HU" sz="1400" baseline="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design </a:t>
            </a:r>
            <a:r>
              <a:rPr lang="hu-HU" sz="1400" baseline="0" dirty="0" err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layouts</a:t>
            </a:r>
            <a:endParaRPr lang="hu-HU" sz="1400" baseline="0" dirty="0">
              <a:solidFill>
                <a:srgbClr val="EE2E6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 userDrawn="1"/>
        </p:nvSpPr>
        <p:spPr>
          <a:xfrm>
            <a:off x="8007215" y="4945637"/>
            <a:ext cx="3337027" cy="3612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Font typeface="Arial" panose="020B0604020202020204" pitchFamily="34" charset="0"/>
              <a:buNone/>
              <a:defRPr sz="6000" b="0" kern="1200" spc="-120" baseline="0">
                <a:solidFill>
                  <a:srgbClr val="EE2E6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THIRD STEP</a:t>
            </a:r>
            <a:endParaRPr lang="en-US" sz="20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4" name="Subtitle 2"/>
          <p:cNvSpPr txBox="1">
            <a:spLocks/>
          </p:cNvSpPr>
          <p:nvPr userDrawn="1"/>
        </p:nvSpPr>
        <p:spPr>
          <a:xfrm>
            <a:off x="8007214" y="5355073"/>
            <a:ext cx="3277953" cy="12696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should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but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case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are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lost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</a:t>
            </a:r>
            <a:r>
              <a:rPr lang="hu-H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can</a:t>
            </a:r>
            <a:r>
              <a:rPr lang="hu-HU" sz="1400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baseline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support</a:t>
            </a:r>
            <a:r>
              <a:rPr lang="hu-HU" sz="1400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baseline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</a:t>
            </a:r>
            <a:r>
              <a:rPr lang="hu-HU" sz="1400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hu-HU" sz="1400" baseline="0" dirty="0">
                <a:solidFill>
                  <a:srgbClr val="EE2E6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hello@</a:t>
            </a:r>
            <a:r>
              <a:rPr lang="hu-HU" sz="1400" baseline="0" dirty="0" err="1">
                <a:solidFill>
                  <a:srgbClr val="EE2E6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slideist.com</a:t>
            </a:r>
            <a:endParaRPr lang="en-US" sz="1400" dirty="0">
              <a:solidFill>
                <a:srgbClr val="EE2E6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Oval 24"/>
          <p:cNvSpPr/>
          <p:nvPr userDrawn="1"/>
        </p:nvSpPr>
        <p:spPr>
          <a:xfrm>
            <a:off x="939845" y="2212304"/>
            <a:ext cx="2281759" cy="2281759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6" name="Oval 25"/>
          <p:cNvSpPr/>
          <p:nvPr userDrawn="1"/>
        </p:nvSpPr>
        <p:spPr>
          <a:xfrm>
            <a:off x="4737346" y="2212303"/>
            <a:ext cx="2281759" cy="2281759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7" name="Oval 26"/>
          <p:cNvSpPr/>
          <p:nvPr userDrawn="1"/>
        </p:nvSpPr>
        <p:spPr>
          <a:xfrm>
            <a:off x="8534848" y="2212303"/>
            <a:ext cx="2281759" cy="2281759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8" name="Rectangle 27"/>
          <p:cNvSpPr/>
          <p:nvPr userDrawn="1"/>
        </p:nvSpPr>
        <p:spPr>
          <a:xfrm>
            <a:off x="3823335" y="716738"/>
            <a:ext cx="42011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4000" dirty="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MICRO TUTORIAL</a:t>
            </a:r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708" y="556697"/>
            <a:ext cx="1200928" cy="21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473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216" y="1483567"/>
            <a:ext cx="5617030" cy="4236097"/>
          </a:xfrm>
        </p:spPr>
        <p:txBody>
          <a:bodyPr>
            <a:normAutofit/>
          </a:bodyPr>
          <a:lstStyle>
            <a:lvl1pPr marL="285750" indent="-285750">
              <a:lnSpc>
                <a:spcPct val="150000"/>
              </a:lnSpc>
              <a:buFontTx/>
              <a:buBlip>
                <a:blip r:embed="rId2"/>
              </a:buBlip>
              <a:defRPr sz="1600">
                <a:solidFill>
                  <a:schemeClr val="accent1"/>
                </a:solidFill>
              </a:defRPr>
            </a:lvl1pPr>
            <a:lvl2pPr marL="290322" indent="-285750">
              <a:lnSpc>
                <a:spcPct val="150000"/>
              </a:lnSpc>
              <a:buFontTx/>
              <a:buBlip>
                <a:blip r:embed="rId2"/>
              </a:buBlip>
              <a:defRPr sz="1600">
                <a:solidFill>
                  <a:schemeClr val="accent1"/>
                </a:solidFill>
              </a:defRPr>
            </a:lvl2pPr>
            <a:lvl3pPr marL="285750" indent="-285750">
              <a:lnSpc>
                <a:spcPct val="150000"/>
              </a:lnSpc>
              <a:buFontTx/>
              <a:buBlip>
                <a:blip r:embed="rId2"/>
              </a:buBlip>
              <a:defRPr sz="1600">
                <a:solidFill>
                  <a:schemeClr val="accent1"/>
                </a:solidFill>
              </a:defRPr>
            </a:lvl3pPr>
            <a:lvl4pPr marL="285750" indent="-285750">
              <a:lnSpc>
                <a:spcPct val="150000"/>
              </a:lnSpc>
              <a:buFontTx/>
              <a:buBlip>
                <a:blip r:embed="rId2"/>
              </a:buBlip>
              <a:defRPr sz="1600">
                <a:solidFill>
                  <a:schemeClr val="accent1"/>
                </a:solidFill>
              </a:defRPr>
            </a:lvl4pPr>
            <a:lvl5pPr marL="285750" indent="-285750">
              <a:lnSpc>
                <a:spcPct val="150000"/>
              </a:lnSpc>
              <a:buFontTx/>
              <a:buBlip>
                <a:blip r:embed="rId2"/>
              </a:buBlip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 dirty="0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6214186" y="1483566"/>
            <a:ext cx="5617030" cy="4236097"/>
          </a:xfrm>
        </p:spPr>
        <p:txBody>
          <a:bodyPr>
            <a:normAutofit/>
          </a:bodyPr>
          <a:lstStyle>
            <a:lvl1pPr marL="285750" indent="-285750">
              <a:lnSpc>
                <a:spcPct val="150000"/>
              </a:lnSpc>
              <a:buFontTx/>
              <a:buBlip>
                <a:blip r:embed="rId2"/>
              </a:buBlip>
              <a:defRPr sz="1600">
                <a:solidFill>
                  <a:schemeClr val="accent1"/>
                </a:solidFill>
              </a:defRPr>
            </a:lvl1pPr>
            <a:lvl2pPr marL="290322" indent="-285750">
              <a:lnSpc>
                <a:spcPct val="150000"/>
              </a:lnSpc>
              <a:buFontTx/>
              <a:buBlip>
                <a:blip r:embed="rId2"/>
              </a:buBlip>
              <a:defRPr sz="1600">
                <a:solidFill>
                  <a:schemeClr val="accent1"/>
                </a:solidFill>
              </a:defRPr>
            </a:lvl2pPr>
            <a:lvl3pPr marL="285750" indent="-285750">
              <a:lnSpc>
                <a:spcPct val="150000"/>
              </a:lnSpc>
              <a:buFontTx/>
              <a:buBlip>
                <a:blip r:embed="rId2"/>
              </a:buBlip>
              <a:defRPr sz="1600">
                <a:solidFill>
                  <a:schemeClr val="accent1"/>
                </a:solidFill>
              </a:defRPr>
            </a:lvl3pPr>
            <a:lvl4pPr marL="285750" indent="-285750">
              <a:lnSpc>
                <a:spcPct val="150000"/>
              </a:lnSpc>
              <a:buFontTx/>
              <a:buBlip>
                <a:blip r:embed="rId2"/>
              </a:buBlip>
              <a:defRPr sz="1600">
                <a:solidFill>
                  <a:schemeClr val="accent1"/>
                </a:solidFill>
              </a:defRPr>
            </a:lvl4pPr>
            <a:lvl5pPr marL="285750" indent="-285750">
              <a:lnSpc>
                <a:spcPct val="150000"/>
              </a:lnSpc>
              <a:buFontTx/>
              <a:buBlip>
                <a:blip r:embed="rId2"/>
              </a:buBlip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3790872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01216" y="1763497"/>
            <a:ext cx="5617030" cy="4236097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1pPr>
            <a:lvl2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6204856" y="1763497"/>
            <a:ext cx="5617030" cy="4236097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1pPr>
            <a:lvl2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23058351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Picture +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0"/>
          </p:nvPr>
        </p:nvSpPr>
        <p:spPr>
          <a:xfrm>
            <a:off x="6204856" y="1716838"/>
            <a:ext cx="5617030" cy="4236097"/>
          </a:xfrm>
        </p:spPr>
        <p:txBody>
          <a:bodyPr>
            <a:noAutofit/>
          </a:bodyPr>
          <a:lstStyle>
            <a:lvl1pPr marL="285750" indent="-285750">
              <a:lnSpc>
                <a:spcPct val="150000"/>
              </a:lnSpc>
              <a:buFontTx/>
              <a:buBlip>
                <a:blip r:embed="rId2"/>
              </a:buBlip>
              <a:defRPr sz="2800">
                <a:solidFill>
                  <a:schemeClr val="accent1"/>
                </a:solidFill>
              </a:defRPr>
            </a:lvl1pPr>
            <a:lvl2pPr marL="290322" indent="-285750">
              <a:lnSpc>
                <a:spcPct val="150000"/>
              </a:lnSpc>
              <a:buFontTx/>
              <a:buBlip>
                <a:blip r:embed="rId2"/>
              </a:buBlip>
              <a:defRPr sz="2800">
                <a:solidFill>
                  <a:schemeClr val="accent1"/>
                </a:solidFill>
              </a:defRPr>
            </a:lvl2pPr>
            <a:lvl3pPr marL="285750" indent="-285750">
              <a:lnSpc>
                <a:spcPct val="150000"/>
              </a:lnSpc>
              <a:buFontTx/>
              <a:buBlip>
                <a:blip r:embed="rId2"/>
              </a:buBlip>
              <a:defRPr sz="2800">
                <a:solidFill>
                  <a:schemeClr val="accent1"/>
                </a:solidFill>
              </a:defRPr>
            </a:lvl3pPr>
            <a:lvl4pPr marL="285750" indent="-285750">
              <a:lnSpc>
                <a:spcPct val="150000"/>
              </a:lnSpc>
              <a:buFontTx/>
              <a:buBlip>
                <a:blip r:embed="rId2"/>
              </a:buBlip>
              <a:defRPr sz="2800">
                <a:solidFill>
                  <a:schemeClr val="accent1"/>
                </a:solidFill>
              </a:defRPr>
            </a:lvl4pPr>
            <a:lvl5pPr marL="285750" indent="-285750">
              <a:lnSpc>
                <a:spcPct val="150000"/>
              </a:lnSpc>
              <a:buFontTx/>
              <a:buBlip>
                <a:blip r:embed="rId2"/>
              </a:buBlip>
              <a:defRPr sz="2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 dirty="0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01216" y="1716838"/>
            <a:ext cx="5579706" cy="423609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35415676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6 Imag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7"/>
          </p:nvPr>
        </p:nvSpPr>
        <p:spPr>
          <a:xfrm>
            <a:off x="1772817" y="1567551"/>
            <a:ext cx="3965510" cy="131561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401216" y="1716841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26" name="Text Placeholder 11"/>
          <p:cNvSpPr>
            <a:spLocks noGrp="1"/>
          </p:cNvSpPr>
          <p:nvPr>
            <p:ph type="body" sz="quarter" idx="24"/>
          </p:nvPr>
        </p:nvSpPr>
        <p:spPr>
          <a:xfrm>
            <a:off x="7476932" y="1511570"/>
            <a:ext cx="3965510" cy="131561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Picture Placeholder 6"/>
          <p:cNvSpPr>
            <a:spLocks noGrp="1"/>
          </p:cNvSpPr>
          <p:nvPr>
            <p:ph type="pic" sz="quarter" idx="25"/>
          </p:nvPr>
        </p:nvSpPr>
        <p:spPr>
          <a:xfrm>
            <a:off x="6105331" y="1660860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28" name="Text Placeholder 11"/>
          <p:cNvSpPr>
            <a:spLocks noGrp="1"/>
          </p:cNvSpPr>
          <p:nvPr>
            <p:ph type="body" sz="quarter" idx="26"/>
          </p:nvPr>
        </p:nvSpPr>
        <p:spPr>
          <a:xfrm>
            <a:off x="1772817" y="3181762"/>
            <a:ext cx="3965510" cy="131561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6"/>
          <p:cNvSpPr>
            <a:spLocks noGrp="1"/>
          </p:cNvSpPr>
          <p:nvPr>
            <p:ph type="pic" sz="quarter" idx="27"/>
          </p:nvPr>
        </p:nvSpPr>
        <p:spPr>
          <a:xfrm>
            <a:off x="401216" y="3331052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28"/>
          </p:nvPr>
        </p:nvSpPr>
        <p:spPr>
          <a:xfrm>
            <a:off x="7476932" y="3125781"/>
            <a:ext cx="3965510" cy="131561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6"/>
          <p:cNvSpPr>
            <a:spLocks noGrp="1"/>
          </p:cNvSpPr>
          <p:nvPr>
            <p:ph type="pic" sz="quarter" idx="29"/>
          </p:nvPr>
        </p:nvSpPr>
        <p:spPr>
          <a:xfrm>
            <a:off x="6105331" y="3275071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32" name="Text Placeholder 11"/>
          <p:cNvSpPr>
            <a:spLocks noGrp="1"/>
          </p:cNvSpPr>
          <p:nvPr>
            <p:ph type="body" sz="quarter" idx="30"/>
          </p:nvPr>
        </p:nvSpPr>
        <p:spPr>
          <a:xfrm>
            <a:off x="1772817" y="4761091"/>
            <a:ext cx="3965510" cy="131561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Picture Placeholder 6"/>
          <p:cNvSpPr>
            <a:spLocks noGrp="1"/>
          </p:cNvSpPr>
          <p:nvPr>
            <p:ph type="pic" sz="quarter" idx="31"/>
          </p:nvPr>
        </p:nvSpPr>
        <p:spPr>
          <a:xfrm>
            <a:off x="401216" y="4910381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34" name="Text Placeholder 11"/>
          <p:cNvSpPr>
            <a:spLocks noGrp="1"/>
          </p:cNvSpPr>
          <p:nvPr>
            <p:ph type="body" sz="quarter" idx="32"/>
          </p:nvPr>
        </p:nvSpPr>
        <p:spPr>
          <a:xfrm>
            <a:off x="7476932" y="4705110"/>
            <a:ext cx="3965510" cy="131561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Picture Placeholder 6"/>
          <p:cNvSpPr>
            <a:spLocks noGrp="1"/>
          </p:cNvSpPr>
          <p:nvPr>
            <p:ph type="pic" sz="quarter" idx="33"/>
          </p:nvPr>
        </p:nvSpPr>
        <p:spPr>
          <a:xfrm>
            <a:off x="6105331" y="4854400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34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29383115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+ Big image (Monito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968" y="410547"/>
            <a:ext cx="4017412" cy="2631233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hu-HU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132388" y="1614196"/>
            <a:ext cx="5868404" cy="3638842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395966" y="3041780"/>
            <a:ext cx="4017413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12489790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+ Big image (Brows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2506" y="1322260"/>
            <a:ext cx="4017412" cy="1374287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hu-HU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00347" y="1726162"/>
            <a:ext cx="6512216" cy="421743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2506" y="2741851"/>
            <a:ext cx="4017413" cy="145692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40942890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+ Big image (Table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20214" y="2855167"/>
            <a:ext cx="2313443" cy="3079102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8550500" y="2855167"/>
            <a:ext cx="2313443" cy="3079102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968" y="410547"/>
            <a:ext cx="4017412" cy="2631233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hu-HU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95966" y="3461657"/>
            <a:ext cx="4017413" cy="270711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9486325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ig image (Mobi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58644" y="3349690"/>
            <a:ext cx="4290333" cy="2822257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hu-HU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 rot="60000">
            <a:off x="6317770" y="326509"/>
            <a:ext cx="2997971" cy="5867879"/>
          </a:xfrm>
          <a:effectLst>
            <a:softEdge rad="406400"/>
          </a:effectLst>
          <a:scene3d>
            <a:camera prst="orthographicFront"/>
            <a:lightRig rig="chilly" dir="t"/>
          </a:scene3d>
          <a:sp3d extrusionH="76200" prstMaterial="softEdge">
            <a:bevelT w="63500" h="63500"/>
            <a:bevelB w="165100" prst="coolSlant"/>
            <a:extrusionClr>
              <a:schemeClr val="accent1"/>
            </a:extrusionClr>
          </a:sp3d>
        </p:spPr>
        <p:txBody>
          <a:bodyPr>
            <a:normAutofit/>
            <a:sp3d extrusionH="57150">
              <a:bevelT w="38100" h="38100" prst="slope"/>
            </a:sp3d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30080364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4 Image +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216" y="499534"/>
            <a:ext cx="11168743" cy="638802"/>
          </a:xfrm>
        </p:spPr>
        <p:txBody>
          <a:bodyPr>
            <a:normAutofit/>
          </a:bodyPr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498598" y="4422712"/>
            <a:ext cx="2470151" cy="1670180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8"/>
          <p:cNvSpPr>
            <a:spLocks noGrp="1"/>
          </p:cNvSpPr>
          <p:nvPr>
            <p:ph type="body" sz="quarter" idx="24"/>
          </p:nvPr>
        </p:nvSpPr>
        <p:spPr>
          <a:xfrm>
            <a:off x="3287607" y="4422711"/>
            <a:ext cx="2470151" cy="1670180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18"/>
          <p:cNvSpPr>
            <a:spLocks noGrp="1"/>
          </p:cNvSpPr>
          <p:nvPr>
            <p:ph type="body" sz="quarter" idx="25"/>
          </p:nvPr>
        </p:nvSpPr>
        <p:spPr>
          <a:xfrm>
            <a:off x="6076616" y="4422710"/>
            <a:ext cx="2470151" cy="1670180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8"/>
          <p:cNvSpPr>
            <a:spLocks noGrp="1"/>
          </p:cNvSpPr>
          <p:nvPr>
            <p:ph type="body" sz="quarter" idx="26"/>
          </p:nvPr>
        </p:nvSpPr>
        <p:spPr>
          <a:xfrm>
            <a:off x="8865625" y="4422710"/>
            <a:ext cx="2470151" cy="1670180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27"/>
          </p:nvPr>
        </p:nvSpPr>
        <p:spPr>
          <a:xfrm>
            <a:off x="498597" y="1700634"/>
            <a:ext cx="2470151" cy="2470151"/>
          </a:xfrm>
          <a:prstGeom prst="ellipse">
            <a:avLst/>
          </a:prstGeom>
          <a:solidFill>
            <a:schemeClr val="tx1"/>
          </a:solidFill>
          <a:ln w="101600" cmpd="dbl">
            <a:solidFill>
              <a:schemeClr val="accent6">
                <a:lumMod val="10000"/>
                <a:lumOff val="90000"/>
              </a:schemeClr>
            </a:solidFill>
            <a:prstDash val="solid"/>
          </a:ln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28"/>
          </p:nvPr>
        </p:nvSpPr>
        <p:spPr>
          <a:xfrm>
            <a:off x="3287606" y="1700633"/>
            <a:ext cx="2470151" cy="2470151"/>
          </a:xfrm>
          <a:prstGeom prst="ellipse">
            <a:avLst/>
          </a:prstGeom>
          <a:solidFill>
            <a:schemeClr val="tx1"/>
          </a:solidFill>
          <a:ln w="101600" cmpd="dbl">
            <a:solidFill>
              <a:schemeClr val="accent6">
                <a:lumMod val="10000"/>
                <a:lumOff val="90000"/>
              </a:schemeClr>
            </a:solidFill>
            <a:prstDash val="solid"/>
          </a:ln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29"/>
          </p:nvPr>
        </p:nvSpPr>
        <p:spPr>
          <a:xfrm>
            <a:off x="6076615" y="1700632"/>
            <a:ext cx="2470151" cy="2470151"/>
          </a:xfrm>
          <a:prstGeom prst="ellipse">
            <a:avLst/>
          </a:prstGeom>
          <a:solidFill>
            <a:schemeClr val="tx1"/>
          </a:solidFill>
          <a:ln w="101600" cmpd="dbl">
            <a:solidFill>
              <a:schemeClr val="accent6">
                <a:lumMod val="10000"/>
                <a:lumOff val="90000"/>
              </a:schemeClr>
            </a:solidFill>
            <a:prstDash val="solid"/>
          </a:ln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30"/>
          </p:nvPr>
        </p:nvSpPr>
        <p:spPr>
          <a:xfrm>
            <a:off x="8865625" y="1700631"/>
            <a:ext cx="2470151" cy="2470151"/>
          </a:xfrm>
          <a:prstGeom prst="ellipse">
            <a:avLst/>
          </a:prstGeom>
          <a:solidFill>
            <a:schemeClr val="tx1"/>
          </a:solidFill>
          <a:ln w="101600" cmpd="dbl">
            <a:solidFill>
              <a:schemeClr val="accent6">
                <a:lumMod val="10000"/>
                <a:lumOff val="90000"/>
              </a:schemeClr>
            </a:solidFill>
            <a:prstDash val="solid"/>
          </a:ln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hu-HU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31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4221671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4 Icon +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216" y="499534"/>
            <a:ext cx="11168743" cy="638802"/>
          </a:xfrm>
        </p:spPr>
        <p:txBody>
          <a:bodyPr>
            <a:normAutofit/>
          </a:bodyPr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498598" y="3275047"/>
            <a:ext cx="2470151" cy="2397968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8"/>
          <p:cNvSpPr>
            <a:spLocks noGrp="1"/>
          </p:cNvSpPr>
          <p:nvPr>
            <p:ph type="body" sz="quarter" idx="24"/>
          </p:nvPr>
        </p:nvSpPr>
        <p:spPr>
          <a:xfrm>
            <a:off x="3287607" y="3275046"/>
            <a:ext cx="2470151" cy="2397968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18"/>
          <p:cNvSpPr>
            <a:spLocks noGrp="1"/>
          </p:cNvSpPr>
          <p:nvPr>
            <p:ph type="body" sz="quarter" idx="25"/>
          </p:nvPr>
        </p:nvSpPr>
        <p:spPr>
          <a:xfrm>
            <a:off x="6076616" y="3275045"/>
            <a:ext cx="2470151" cy="2397968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8"/>
          <p:cNvSpPr>
            <a:spLocks noGrp="1"/>
          </p:cNvSpPr>
          <p:nvPr>
            <p:ph type="body" sz="quarter" idx="26"/>
          </p:nvPr>
        </p:nvSpPr>
        <p:spPr>
          <a:xfrm>
            <a:off x="8865625" y="3275045"/>
            <a:ext cx="2470151" cy="2397968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1122517" y="1866132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27"/>
          </p:nvPr>
        </p:nvSpPr>
        <p:spPr>
          <a:xfrm>
            <a:off x="3911526" y="1866131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21" name="Picture Placeholder 6"/>
          <p:cNvSpPr>
            <a:spLocks noGrp="1"/>
          </p:cNvSpPr>
          <p:nvPr>
            <p:ph type="pic" sz="quarter" idx="28"/>
          </p:nvPr>
        </p:nvSpPr>
        <p:spPr>
          <a:xfrm>
            <a:off x="6700535" y="1866130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22" name="Picture Placeholder 6"/>
          <p:cNvSpPr>
            <a:spLocks noGrp="1"/>
          </p:cNvSpPr>
          <p:nvPr>
            <p:ph type="pic" sz="quarter" idx="29"/>
          </p:nvPr>
        </p:nvSpPr>
        <p:spPr>
          <a:xfrm>
            <a:off x="9489544" y="1866129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31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840782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+ Subtitle //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9380" y="4065812"/>
            <a:ext cx="11363520" cy="48985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27" hasCustomPrompt="1"/>
          </p:nvPr>
        </p:nvSpPr>
        <p:spPr>
          <a:xfrm>
            <a:off x="4065815" y="1787979"/>
            <a:ext cx="4057650" cy="2129713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i="0" baseline="0"/>
            </a:lvl1pPr>
          </a:lstStyle>
          <a:p>
            <a:r>
              <a:rPr lang="en-US" dirty="0"/>
              <a:t>C</a:t>
            </a:r>
            <a:r>
              <a:rPr lang="hu-HU" dirty="0"/>
              <a:t>LICK</a:t>
            </a:r>
            <a:r>
              <a:rPr lang="en-US" dirty="0"/>
              <a:t> </a:t>
            </a:r>
            <a:r>
              <a:rPr lang="hu-HU" dirty="0"/>
              <a:t>ICON TO ADD LOGO</a:t>
            </a:r>
            <a:r>
              <a:rPr lang="en-US" dirty="0"/>
              <a:t> </a:t>
            </a:r>
            <a:r>
              <a:rPr lang="hu-HU" dirty="0"/>
              <a:t>(</a:t>
            </a:r>
            <a:r>
              <a:rPr lang="hu-HU" dirty="0" err="1"/>
              <a:t>Logo</a:t>
            </a:r>
            <a:r>
              <a:rPr lang="hu-HU" dirty="0"/>
              <a:t> </a:t>
            </a:r>
            <a:r>
              <a:rPr lang="hu-HU" dirty="0" err="1"/>
              <a:t>size</a:t>
            </a:r>
            <a:r>
              <a:rPr lang="hu-HU" dirty="0"/>
              <a:t>: 1000X500px and </a:t>
            </a:r>
            <a:r>
              <a:rPr lang="en-US" dirty="0"/>
              <a:t>preferably be transparent background PNG</a:t>
            </a:r>
            <a:r>
              <a:rPr lang="hu-HU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750216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Subtitle + 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0922" y="1539557"/>
            <a:ext cx="5495731" cy="320664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75281" y="1530227"/>
            <a:ext cx="5496892" cy="320664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560388" y="1870146"/>
            <a:ext cx="5308600" cy="416718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6116216" y="1879477"/>
            <a:ext cx="5308600" cy="416718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11032597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6" y="6056586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34779067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+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4"/>
          <p:cNvSpPr>
            <a:spLocks noGrp="1"/>
          </p:cNvSpPr>
          <p:nvPr>
            <p:ph type="pic" sz="quarter" idx="27" hasCustomPrompt="1"/>
          </p:nvPr>
        </p:nvSpPr>
        <p:spPr>
          <a:xfrm>
            <a:off x="4065815" y="2263841"/>
            <a:ext cx="4057650" cy="2129713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i="0" baseline="0"/>
            </a:lvl1pPr>
          </a:lstStyle>
          <a:p>
            <a:r>
              <a:rPr lang="en-US" dirty="0"/>
              <a:t>C</a:t>
            </a:r>
            <a:r>
              <a:rPr lang="hu-HU" dirty="0"/>
              <a:t>LICK</a:t>
            </a:r>
            <a:r>
              <a:rPr lang="en-US" dirty="0"/>
              <a:t> </a:t>
            </a:r>
            <a:r>
              <a:rPr lang="hu-HU" dirty="0"/>
              <a:t>ICON TO ADD LOGO</a:t>
            </a:r>
            <a:r>
              <a:rPr lang="en-US" dirty="0"/>
              <a:t> </a:t>
            </a:r>
            <a:r>
              <a:rPr lang="hu-HU" dirty="0"/>
              <a:t>(</a:t>
            </a:r>
            <a:r>
              <a:rPr lang="hu-HU" dirty="0" err="1"/>
              <a:t>Logo</a:t>
            </a:r>
            <a:r>
              <a:rPr lang="hu-HU" dirty="0"/>
              <a:t> </a:t>
            </a:r>
            <a:r>
              <a:rPr lang="hu-HU" dirty="0" err="1"/>
              <a:t>size</a:t>
            </a:r>
            <a:r>
              <a:rPr lang="hu-HU" dirty="0"/>
              <a:t>: 1000X500px and </a:t>
            </a:r>
            <a:r>
              <a:rPr lang="en-US" dirty="0"/>
              <a:t>preferably be transparent background PNG</a:t>
            </a:r>
            <a:r>
              <a:rPr lang="hu-HU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602443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+ Right Line (Title + Conte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7620000" y="0"/>
            <a:ext cx="457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217" y="419878"/>
            <a:ext cx="7044612" cy="521892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19734230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+ Right Line (Title + Lis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7620000" y="0"/>
            <a:ext cx="457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467634"/>
            <a:ext cx="3383280" cy="1118567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217" y="419877"/>
            <a:ext cx="7044612" cy="546773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275982" y="1660849"/>
            <a:ext cx="3398520" cy="4777273"/>
          </a:xfrm>
        </p:spPr>
        <p:txBody>
          <a:bodyPr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u-HU" dirty="0"/>
              <a:t> </a:t>
            </a:r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10810728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+ Left Line (Title + Conte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Title 8"/>
          <p:cNvSpPr>
            <a:spLocks noGrp="1"/>
          </p:cNvSpPr>
          <p:nvPr>
            <p:ph type="title"/>
          </p:nvPr>
        </p:nvSpPr>
        <p:spPr>
          <a:xfrm>
            <a:off x="64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227982" y="1143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65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653143" y="6147927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3713400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+ Left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01216" y="3173514"/>
            <a:ext cx="3485645" cy="1099906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4326" y="588935"/>
            <a:ext cx="7523583" cy="54573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1217" y="4273420"/>
            <a:ext cx="3500885" cy="1772818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13879184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224" y="588935"/>
            <a:ext cx="11364685" cy="54573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40404976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+ 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265" y="5543226"/>
            <a:ext cx="11196734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tx1"/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233265" y="6156509"/>
            <a:ext cx="11196670" cy="53816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4pPr marL="0" indent="0">
              <a:buNone/>
              <a:defRPr/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28" hasCustomPrompt="1"/>
          </p:nvPr>
        </p:nvSpPr>
        <p:spPr>
          <a:xfrm>
            <a:off x="233265" y="259930"/>
            <a:ext cx="463418" cy="46902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</a:t>
            </a:r>
            <a:r>
              <a:rPr lang="hu-HU" dirty="0"/>
              <a:t>LICK</a:t>
            </a:r>
            <a:r>
              <a:rPr lang="en-US" dirty="0"/>
              <a:t> </a:t>
            </a:r>
            <a:r>
              <a:rPr lang="hu-HU" dirty="0"/>
              <a:t>ICON TO ADD ICON (50X50px)</a:t>
            </a:r>
          </a:p>
        </p:txBody>
      </p:sp>
    </p:spTree>
    <p:extLst>
      <p:ext uri="{BB962C8B-B14F-4D97-AF65-F5344CB8AC3E}">
        <p14:creationId xmlns:p14="http://schemas.microsoft.com/office/powerpoint/2010/main" val="36671391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+ 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1216" y="3116425"/>
            <a:ext cx="11140751" cy="830264"/>
          </a:xfrm>
        </p:spPr>
        <p:txBody>
          <a:bodyPr anchor="b">
            <a:noAutofit/>
          </a:bodyPr>
          <a:lstStyle>
            <a:lvl1pPr algn="ctr">
              <a:lnSpc>
                <a:spcPct val="80000"/>
              </a:lnSpc>
              <a:defRPr sz="5400" spc="-120"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1215" y="3962012"/>
            <a:ext cx="11140751" cy="106036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27" hasCustomPrompt="1"/>
          </p:nvPr>
        </p:nvSpPr>
        <p:spPr>
          <a:xfrm>
            <a:off x="4009831" y="759781"/>
            <a:ext cx="4057650" cy="2129713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i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</a:t>
            </a:r>
            <a:r>
              <a:rPr lang="hu-HU" dirty="0"/>
              <a:t>LICK</a:t>
            </a:r>
            <a:r>
              <a:rPr lang="en-US" dirty="0"/>
              <a:t> </a:t>
            </a:r>
            <a:r>
              <a:rPr lang="hu-HU" dirty="0"/>
              <a:t>ICON TO ADD LOGO</a:t>
            </a:r>
            <a:r>
              <a:rPr lang="en-US" dirty="0"/>
              <a:t> </a:t>
            </a:r>
            <a:r>
              <a:rPr lang="hu-HU" dirty="0"/>
              <a:t>(</a:t>
            </a:r>
            <a:r>
              <a:rPr lang="hu-HU" dirty="0" err="1"/>
              <a:t>Logo</a:t>
            </a:r>
            <a:r>
              <a:rPr lang="hu-HU" dirty="0"/>
              <a:t> </a:t>
            </a:r>
            <a:r>
              <a:rPr lang="hu-HU" dirty="0" err="1"/>
              <a:t>size</a:t>
            </a:r>
            <a:r>
              <a:rPr lang="hu-HU" dirty="0"/>
              <a:t>: 1000X500px and </a:t>
            </a:r>
            <a:r>
              <a:rPr lang="en-US" dirty="0"/>
              <a:t>preferably be transparent background PNG</a:t>
            </a:r>
            <a:r>
              <a:rPr lang="hu-HU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64683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+ Subtitle //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9380" y="4065812"/>
            <a:ext cx="11363520" cy="48985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27" hasCustomPrompt="1"/>
          </p:nvPr>
        </p:nvSpPr>
        <p:spPr>
          <a:xfrm>
            <a:off x="4065815" y="1787979"/>
            <a:ext cx="4057650" cy="2129713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i="0" baseline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</a:t>
            </a:r>
            <a:r>
              <a:rPr lang="hu-HU" dirty="0"/>
              <a:t>LICK</a:t>
            </a:r>
            <a:r>
              <a:rPr lang="en-US" dirty="0"/>
              <a:t> </a:t>
            </a:r>
            <a:r>
              <a:rPr lang="hu-HU" dirty="0"/>
              <a:t>ICON TO ADD LOGO</a:t>
            </a:r>
            <a:r>
              <a:rPr lang="en-US" dirty="0"/>
              <a:t> </a:t>
            </a:r>
            <a:r>
              <a:rPr lang="hu-HU" dirty="0"/>
              <a:t>(</a:t>
            </a:r>
            <a:r>
              <a:rPr lang="hu-HU" dirty="0" err="1"/>
              <a:t>Logo</a:t>
            </a:r>
            <a:r>
              <a:rPr lang="hu-HU" dirty="0"/>
              <a:t> </a:t>
            </a:r>
            <a:r>
              <a:rPr lang="hu-HU" dirty="0" err="1"/>
              <a:t>size</a:t>
            </a:r>
            <a:r>
              <a:rPr lang="hu-HU" dirty="0"/>
              <a:t>: 1000X500px and </a:t>
            </a:r>
            <a:r>
              <a:rPr lang="en-US" dirty="0"/>
              <a:t>preferably be transparent background PNG</a:t>
            </a:r>
            <a:r>
              <a:rPr lang="hu-HU" dirty="0"/>
              <a:t>)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0889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23410444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1217" y="714376"/>
            <a:ext cx="8104608" cy="47815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428795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go + Subtitle //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9380" y="4065812"/>
            <a:ext cx="11363520" cy="48985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27" hasCustomPrompt="1"/>
          </p:nvPr>
        </p:nvSpPr>
        <p:spPr>
          <a:xfrm>
            <a:off x="4065815" y="1787979"/>
            <a:ext cx="4057650" cy="2129713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i="0" baseline="0"/>
            </a:lvl1pPr>
          </a:lstStyle>
          <a:p>
            <a:r>
              <a:rPr lang="en-US" dirty="0"/>
              <a:t>C</a:t>
            </a:r>
            <a:r>
              <a:rPr lang="hu-HU" dirty="0"/>
              <a:t>LICK</a:t>
            </a:r>
            <a:r>
              <a:rPr lang="en-US" dirty="0"/>
              <a:t> </a:t>
            </a:r>
            <a:r>
              <a:rPr lang="hu-HU" dirty="0"/>
              <a:t>ICON TO ADD LOGO</a:t>
            </a:r>
            <a:r>
              <a:rPr lang="en-US" dirty="0"/>
              <a:t> </a:t>
            </a:r>
            <a:r>
              <a:rPr lang="hu-HU" dirty="0"/>
              <a:t>(</a:t>
            </a:r>
            <a:r>
              <a:rPr lang="hu-HU" dirty="0" err="1"/>
              <a:t>Logo</a:t>
            </a:r>
            <a:r>
              <a:rPr lang="hu-HU" dirty="0"/>
              <a:t> </a:t>
            </a:r>
            <a:r>
              <a:rPr lang="hu-HU" dirty="0" err="1"/>
              <a:t>size</a:t>
            </a:r>
            <a:r>
              <a:rPr lang="hu-HU" dirty="0"/>
              <a:t>: 1000X500px and </a:t>
            </a:r>
            <a:r>
              <a:rPr lang="en-US" dirty="0"/>
              <a:t>preferably be transparent background PNG</a:t>
            </a:r>
            <a:r>
              <a:rPr lang="hu-HU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30614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 - Blu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1216" y="578498"/>
            <a:ext cx="11140751" cy="4198615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1216" y="4792436"/>
            <a:ext cx="9476208" cy="106036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8" hasCustomPrompt="1"/>
          </p:nvPr>
        </p:nvSpPr>
        <p:spPr>
          <a:xfrm>
            <a:off x="11541967" y="241268"/>
            <a:ext cx="463418" cy="46902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</a:t>
            </a:r>
            <a:r>
              <a:rPr lang="hu-HU" dirty="0"/>
              <a:t>LICK</a:t>
            </a:r>
            <a:r>
              <a:rPr lang="en-US" dirty="0"/>
              <a:t> </a:t>
            </a:r>
            <a:r>
              <a:rPr lang="hu-HU" dirty="0"/>
              <a:t>ICON TO ADD ICON (50X50px)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2986251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 - Red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01216" y="578498"/>
            <a:ext cx="11140751" cy="4198615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401216" y="4792436"/>
            <a:ext cx="9476208" cy="106036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8" hasCustomPrompt="1"/>
          </p:nvPr>
        </p:nvSpPr>
        <p:spPr>
          <a:xfrm>
            <a:off x="11541967" y="241268"/>
            <a:ext cx="463418" cy="46902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</a:t>
            </a:r>
            <a:r>
              <a:rPr lang="hu-HU" dirty="0"/>
              <a:t>LICK</a:t>
            </a:r>
            <a:r>
              <a:rPr lang="en-US" dirty="0"/>
              <a:t> </a:t>
            </a:r>
            <a:r>
              <a:rPr lang="hu-HU" dirty="0"/>
              <a:t>ICON TO ADD ICON (50X50px)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1344652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 - 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01216" y="578498"/>
            <a:ext cx="11140751" cy="4198615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401216" y="4792436"/>
            <a:ext cx="9476208" cy="106036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8" hasCustomPrompt="1"/>
          </p:nvPr>
        </p:nvSpPr>
        <p:spPr>
          <a:xfrm>
            <a:off x="11541967" y="241268"/>
            <a:ext cx="463418" cy="46902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</a:t>
            </a:r>
            <a:r>
              <a:rPr lang="hu-HU" dirty="0"/>
              <a:t>LICK</a:t>
            </a:r>
            <a:r>
              <a:rPr lang="en-US" dirty="0"/>
              <a:t> </a:t>
            </a:r>
            <a:r>
              <a:rPr lang="hu-HU" dirty="0"/>
              <a:t>ICON TO ADD ICON (50X50px)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1062179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List - 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26572" y="2155371"/>
            <a:ext cx="11206064" cy="1007697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7200" b="0"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382558" y="3265709"/>
            <a:ext cx="11150078" cy="2192529"/>
          </a:xfrm>
        </p:spPr>
        <p:txBody>
          <a:bodyPr anchor="t">
            <a:normAutofit/>
          </a:bodyPr>
          <a:lstStyle>
            <a:lvl1pPr marL="342900" indent="-342900">
              <a:lnSpc>
                <a:spcPct val="100000"/>
              </a:lnSpc>
              <a:buFontTx/>
              <a:buBlip>
                <a:blip r:embed="rId2"/>
              </a:buBlip>
              <a:defRPr sz="24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1207944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List - Blu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572" y="2155371"/>
            <a:ext cx="11206064" cy="1007697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72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2558" y="3265709"/>
            <a:ext cx="11150078" cy="2192529"/>
          </a:xfrm>
        </p:spPr>
        <p:txBody>
          <a:bodyPr anchor="t">
            <a:normAutofit/>
          </a:bodyPr>
          <a:lstStyle>
            <a:lvl1pPr marL="342900" indent="-342900">
              <a:lnSpc>
                <a:spcPct val="100000"/>
              </a:lnSpc>
              <a:buFontTx/>
              <a:buBlip>
                <a:blip r:embed="rId2"/>
              </a:buBlip>
              <a:defRPr sz="24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726568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45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1216" y="499533"/>
            <a:ext cx="11430000" cy="788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1216" y="1390262"/>
            <a:ext cx="11430000" cy="43876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948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82" r:id="rId2"/>
    <p:sldLayoutId id="2147483896" r:id="rId3"/>
    <p:sldLayoutId id="2147483897" r:id="rId4"/>
    <p:sldLayoutId id="2147483865" r:id="rId5"/>
    <p:sldLayoutId id="2147483893" r:id="rId6"/>
    <p:sldLayoutId id="2147483894" r:id="rId7"/>
    <p:sldLayoutId id="2147483867" r:id="rId8"/>
    <p:sldLayoutId id="2147483890" r:id="rId9"/>
    <p:sldLayoutId id="2147483866" r:id="rId10"/>
    <p:sldLayoutId id="2147483880" r:id="rId11"/>
    <p:sldLayoutId id="2147483885" r:id="rId12"/>
    <p:sldLayoutId id="2147483881" r:id="rId13"/>
    <p:sldLayoutId id="2147483876" r:id="rId14"/>
    <p:sldLayoutId id="2147483883" r:id="rId15"/>
    <p:sldLayoutId id="2147483884" r:id="rId16"/>
    <p:sldLayoutId id="2147483877" r:id="rId17"/>
    <p:sldLayoutId id="2147483868" r:id="rId18"/>
    <p:sldLayoutId id="2147483891" r:id="rId19"/>
    <p:sldLayoutId id="2147483869" r:id="rId20"/>
    <p:sldLayoutId id="2147483870" r:id="rId21"/>
    <p:sldLayoutId id="2147483871" r:id="rId22"/>
    <p:sldLayoutId id="2147483872" r:id="rId23"/>
    <p:sldLayoutId id="2147483889" r:id="rId24"/>
    <p:sldLayoutId id="2147483878" r:id="rId25"/>
    <p:sldLayoutId id="2147483886" r:id="rId26"/>
    <p:sldLayoutId id="2147483888" r:id="rId27"/>
    <p:sldLayoutId id="2147483873" r:id="rId28"/>
    <p:sldLayoutId id="2147483887" r:id="rId29"/>
    <p:sldLayoutId id="2147483874" r:id="rId30"/>
    <p:sldLayoutId id="2147483875" r:id="rId31"/>
  </p:sldLayoutIdLst>
  <p:hf sldNum="0"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b="0" kern="1200" spc="-120" baseline="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accent1"/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mylearning.conceptlearning.co.uk/course/view.php?id=39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emf"/><Relationship Id="rId4" Type="http://schemas.openxmlformats.org/officeDocument/2006/relationships/image" Target="../media/image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mylearning.conceptlearning.co.uk/course/view.php?id=39" TargetMode="External"/><Relationship Id="rId4" Type="http://schemas.openxmlformats.org/officeDocument/2006/relationships/image" Target="../media/image12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6.xml"/><Relationship Id="rId7" Type="http://schemas.openxmlformats.org/officeDocument/2006/relationships/hyperlink" Target="http://mylearning.conceptlearning.co.uk/course/view.php?id=39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emf"/><Relationship Id="rId5" Type="http://schemas.openxmlformats.org/officeDocument/2006/relationships/image" Target="../media/image9.emf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6.xml"/><Relationship Id="rId7" Type="http://schemas.openxmlformats.org/officeDocument/2006/relationships/hyperlink" Target="http://mylearning.conceptlearning.co.uk/course/view.php?id=39" TargetMode="Externa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emf"/><Relationship Id="rId5" Type="http://schemas.openxmlformats.org/officeDocument/2006/relationships/image" Target="../media/image9.emf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6.xml"/><Relationship Id="rId7" Type="http://schemas.openxmlformats.org/officeDocument/2006/relationships/hyperlink" Target="http://mylearning.conceptlearning.co.uk/course/view.php?id=39" TargetMode="Externa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2.emf"/><Relationship Id="rId5" Type="http://schemas.openxmlformats.org/officeDocument/2006/relationships/image" Target="../media/image9.emf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mylearning.conceptlearning.co.uk/course/view.php?id=39" TargetMode="External"/><Relationship Id="rId4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mylearning.conceptlearning.co.uk/course/view.php?id=39" TargetMode="External"/><Relationship Id="rId4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mylearning.conceptlearning.co.uk/course/view.php?id=39" TargetMode="External"/><Relationship Id="rId4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" y="3214341"/>
            <a:ext cx="12192000" cy="412384"/>
          </a:xfrm>
        </p:spPr>
        <p:txBody>
          <a:bodyPr>
            <a:normAutofit lnSpcReduction="10000"/>
          </a:bodyPr>
          <a:lstStyle/>
          <a:p>
            <a:r>
              <a:rPr lang="en-US" sz="2800" dirty="0">
                <a:latin typeface="Droid Sans"/>
                <a:cs typeface="Droid Sans"/>
              </a:rPr>
              <a:t>LEAD SCOTLAND</a:t>
            </a:r>
          </a:p>
        </p:txBody>
      </p:sp>
      <p:pic>
        <p:nvPicPr>
          <p:cNvPr id="7" name="Picture 6" descr="Concept North " title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2086" y="491066"/>
            <a:ext cx="2389649" cy="11319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39384" cy="6858000"/>
          </a:xfrm>
          <a:prstGeom prst="rect">
            <a:avLst/>
          </a:prstGeom>
        </p:spPr>
      </p:pic>
      <p:pic>
        <p:nvPicPr>
          <p:cNvPr id="4" name="Picture 3" descr="Misc logos: DSA,SCQF, SDS, BATA, SQA Approved Centre, Investors in Young People, Good Practice Award Gold" title="logo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406" y="6045199"/>
            <a:ext cx="5474969" cy="597019"/>
          </a:xfrm>
          <a:prstGeom prst="rect">
            <a:avLst/>
          </a:prstGeom>
        </p:spPr>
      </p:pic>
      <p:pic>
        <p:nvPicPr>
          <p:cNvPr id="6" name="Picture 5" descr="misc symbols" title="symbol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1999" y="6037362"/>
            <a:ext cx="3566837" cy="523775"/>
          </a:xfrm>
          <a:prstGeom prst="rect">
            <a:avLst/>
          </a:prstGeom>
        </p:spPr>
      </p:pic>
      <p:grpSp>
        <p:nvGrpSpPr>
          <p:cNvPr id="11" name="Group 10" descr="Lead Scotland" title="title"/>
          <p:cNvGrpSpPr/>
          <p:nvPr/>
        </p:nvGrpSpPr>
        <p:grpSpPr>
          <a:xfrm>
            <a:off x="4614333" y="2980267"/>
            <a:ext cx="2929467" cy="880533"/>
            <a:chOff x="4614333" y="2980267"/>
            <a:chExt cx="2929467" cy="880533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4614333" y="3860800"/>
              <a:ext cx="2929467" cy="0"/>
            </a:xfrm>
            <a:prstGeom prst="line">
              <a:avLst/>
            </a:prstGeom>
            <a:ln>
              <a:solidFill>
                <a:srgbClr val="F0AD1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4614333" y="2980267"/>
              <a:ext cx="2929467" cy="0"/>
            </a:xfrm>
            <a:prstGeom prst="line">
              <a:avLst/>
            </a:prstGeom>
            <a:ln>
              <a:solidFill>
                <a:srgbClr val="F0AD1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149238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7350" y="1219202"/>
            <a:ext cx="11140751" cy="1172303"/>
          </a:xfrm>
        </p:spPr>
        <p:txBody>
          <a:bodyPr/>
          <a:lstStyle/>
          <a:p>
            <a:r>
              <a:rPr lang="en-US" sz="8000" spc="0" dirty="0">
                <a:solidFill>
                  <a:srgbClr val="F0AD1E"/>
                </a:solidFill>
                <a:latin typeface="Droid Sans"/>
                <a:cs typeface="Droid Sans"/>
              </a:rPr>
              <a:t>Company Overview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2416" y="3088430"/>
            <a:ext cx="9476208" cy="2967562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Convergence-Regular"/>
                <a:cs typeface="Convergence-Regular"/>
              </a:rPr>
              <a:t>DSA Suppliers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Convergence-Regular"/>
                <a:cs typeface="Convergence-Regular"/>
              </a:rPr>
              <a:t>Access to Work Suppliers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Convergence-Regular"/>
                <a:cs typeface="Convergence-Regular"/>
              </a:rPr>
              <a:t>E-learning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Convergence-Regular"/>
                <a:cs typeface="Convergence-Regular"/>
              </a:rPr>
              <a:t>SQA Customised Award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Convergence-Regular"/>
                <a:cs typeface="Convergence-Regular"/>
              </a:rPr>
              <a:t>ASN Access Fund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945985" y="6324891"/>
            <a:ext cx="7808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CFDFE"/>
                </a:solidFill>
                <a:latin typeface="Droid Sans"/>
                <a:cs typeface="Droid Sans"/>
                <a:hlinkClick r:id="rId3"/>
              </a:rPr>
              <a:t>www.conceptnorthern.co.uk</a:t>
            </a:r>
            <a:endParaRPr lang="en-US" dirty="0">
              <a:solidFill>
                <a:srgbClr val="FCFDFE"/>
              </a:solidFill>
              <a:latin typeface="Droid Sans"/>
              <a:cs typeface="Droid San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139700" y="6807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39384" cy="6858000"/>
          </a:xfrm>
          <a:prstGeom prst="rect">
            <a:avLst/>
          </a:prstGeom>
        </p:spPr>
      </p:pic>
      <p:pic>
        <p:nvPicPr>
          <p:cNvPr id="12" name="Picture 11" descr="magnifying glass" title="pictur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72300" y="497639"/>
            <a:ext cx="582234" cy="603028"/>
          </a:xfrm>
          <a:prstGeom prst="rect">
            <a:avLst/>
          </a:prstGeom>
        </p:spPr>
      </p:pic>
      <p:sp>
        <p:nvSpPr>
          <p:cNvPr id="15" name="Subtitle 1"/>
          <p:cNvSpPr txBox="1">
            <a:spLocks/>
          </p:cNvSpPr>
          <p:nvPr/>
        </p:nvSpPr>
        <p:spPr>
          <a:xfrm>
            <a:off x="457201" y="640473"/>
            <a:ext cx="12192000" cy="4123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2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Droid Sans"/>
                <a:cs typeface="Droid Sans"/>
              </a:rPr>
              <a:t>LEAD SCOTLAND</a:t>
            </a:r>
          </a:p>
        </p:txBody>
      </p:sp>
      <p:cxnSp>
        <p:nvCxnSpPr>
          <p:cNvPr id="16" name="Straight Connector 15" descr="underscore underneath title Lead Scotland " title="line"/>
          <p:cNvCxnSpPr/>
          <p:nvPr/>
        </p:nvCxnSpPr>
        <p:spPr>
          <a:xfrm>
            <a:off x="533400" y="1066800"/>
            <a:ext cx="1010073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5662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82675" y="3057525"/>
            <a:ext cx="9476208" cy="2967562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Convergence-Regular"/>
                <a:cs typeface="Convergence-Regular"/>
              </a:rPr>
              <a:t>Bespoke Needs Assessment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Convergence-Regular"/>
                <a:cs typeface="Convergence-Regular"/>
              </a:rPr>
              <a:t>Identify individuals needs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Convergence-Regular"/>
                <a:cs typeface="Convergence-Regular"/>
              </a:rPr>
              <a:t>Detailed recommendations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Convergence-Regular"/>
                <a:cs typeface="Convergence-Regular"/>
              </a:rPr>
              <a:t>Implementation of Assistive Technology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Convergence-Regular"/>
                <a:cs typeface="Convergence-Regular"/>
              </a:rPr>
              <a:t>Increased success in EF </a:t>
            </a:r>
            <a:r>
              <a:rPr lang="en-US" dirty="0" err="1">
                <a:latin typeface="Convergence-Regular"/>
                <a:cs typeface="Convergence-Regular"/>
              </a:rPr>
              <a:t>programmes</a:t>
            </a:r>
            <a:endParaRPr lang="en-US" dirty="0">
              <a:latin typeface="Convergence-Regular"/>
              <a:cs typeface="Convergence-Regular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9384" cy="6858000"/>
          </a:xfrm>
          <a:prstGeom prst="rect">
            <a:avLst/>
          </a:prstGeom>
        </p:spPr>
      </p:pic>
      <p:pic>
        <p:nvPicPr>
          <p:cNvPr id="12" name="Picture 11" descr="magnifying glass" title="pictur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2300" y="497639"/>
            <a:ext cx="582234" cy="603028"/>
          </a:xfrm>
          <a:prstGeom prst="rect">
            <a:avLst/>
          </a:prstGeom>
        </p:spPr>
      </p:pic>
      <p:sp>
        <p:nvSpPr>
          <p:cNvPr id="13" name="Subtitle 1"/>
          <p:cNvSpPr txBox="1">
            <a:spLocks/>
          </p:cNvSpPr>
          <p:nvPr/>
        </p:nvSpPr>
        <p:spPr>
          <a:xfrm>
            <a:off x="457201" y="640473"/>
            <a:ext cx="12192000" cy="4123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2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Droid Sans"/>
                <a:cs typeface="Droid Sans"/>
              </a:rPr>
              <a:t>LEAD SCOTLAND</a:t>
            </a:r>
          </a:p>
        </p:txBody>
      </p:sp>
      <p:cxnSp>
        <p:nvCxnSpPr>
          <p:cNvPr id="15" name="Straight Connector 14" descr="underscore under name Lead Scotland" title="line"/>
          <p:cNvCxnSpPr/>
          <p:nvPr/>
        </p:nvCxnSpPr>
        <p:spPr>
          <a:xfrm>
            <a:off x="533400" y="1066800"/>
            <a:ext cx="1010073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945985" y="6324891"/>
            <a:ext cx="7808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CFDFE"/>
                </a:solidFill>
                <a:latin typeface="Droid Sans"/>
                <a:cs typeface="Droid Sans"/>
                <a:hlinkClick r:id="rId5"/>
              </a:rPr>
              <a:t>www.conceptnorthern.co.uk</a:t>
            </a:r>
            <a:endParaRPr lang="en-US" dirty="0">
              <a:solidFill>
                <a:srgbClr val="FCFDFE"/>
              </a:solidFill>
              <a:latin typeface="Droid Sans"/>
              <a:cs typeface="Droid Sans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435082" y="1219202"/>
            <a:ext cx="11140751" cy="117230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800" b="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spc="0" dirty="0">
                <a:solidFill>
                  <a:srgbClr val="F0AD1E"/>
                </a:solidFill>
                <a:latin typeface="Droid Sans"/>
                <a:cs typeface="Droid Sans"/>
              </a:rPr>
              <a:t>ASN Access Fund</a:t>
            </a:r>
          </a:p>
        </p:txBody>
      </p:sp>
    </p:spTree>
    <p:extLst>
      <p:ext uri="{BB962C8B-B14F-4D97-AF65-F5344CB8AC3E}">
        <p14:creationId xmlns:p14="http://schemas.microsoft.com/office/powerpoint/2010/main" val="16226505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39384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72300" y="497639"/>
            <a:ext cx="582234" cy="603028"/>
          </a:xfrm>
          <a:prstGeom prst="rect">
            <a:avLst/>
          </a:prstGeom>
        </p:spPr>
      </p:pic>
      <p:sp>
        <p:nvSpPr>
          <p:cNvPr id="15" name="Subtitle 1"/>
          <p:cNvSpPr txBox="1">
            <a:spLocks/>
          </p:cNvSpPr>
          <p:nvPr/>
        </p:nvSpPr>
        <p:spPr>
          <a:xfrm>
            <a:off x="457201" y="640473"/>
            <a:ext cx="12192000" cy="4123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2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Droid Sans"/>
                <a:cs typeface="Droid Sans"/>
              </a:rPr>
              <a:t>LEAD SCOTLAND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533400" y="1066800"/>
            <a:ext cx="1010073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945985" y="6324891"/>
            <a:ext cx="7808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CFDFE"/>
                </a:solidFill>
                <a:latin typeface="Droid Sans"/>
                <a:cs typeface="Droid Sans"/>
                <a:hlinkClick r:id="rId7"/>
              </a:rPr>
              <a:t>www.conceptnorthern.co.uk</a:t>
            </a:r>
            <a:endParaRPr lang="en-US" dirty="0">
              <a:solidFill>
                <a:srgbClr val="FCFDFE"/>
              </a:solidFill>
              <a:latin typeface="Droid Sans"/>
              <a:cs typeface="Droid Sans"/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ctrTitle"/>
          </p:nvPr>
        </p:nvSpPr>
        <p:spPr>
          <a:xfrm>
            <a:off x="435082" y="1219202"/>
            <a:ext cx="11140751" cy="1172303"/>
          </a:xfrm>
        </p:spPr>
        <p:txBody>
          <a:bodyPr/>
          <a:lstStyle/>
          <a:p>
            <a:r>
              <a:rPr lang="en-US" sz="8000" spc="0" dirty="0">
                <a:solidFill>
                  <a:srgbClr val="F0AD1E"/>
                </a:solidFill>
                <a:latin typeface="Droid Sans"/>
                <a:cs typeface="Droid Sans"/>
              </a:rPr>
              <a:t>Texthelp</a:t>
            </a:r>
          </a:p>
        </p:txBody>
      </p:sp>
      <p:pic>
        <p:nvPicPr>
          <p:cNvPr id="3" name="TH SDS video_Heather" descr="magnifying glass" title="pictur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729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39384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72300" y="497639"/>
            <a:ext cx="582234" cy="603028"/>
          </a:xfrm>
          <a:prstGeom prst="rect">
            <a:avLst/>
          </a:prstGeom>
        </p:spPr>
      </p:pic>
      <p:sp>
        <p:nvSpPr>
          <p:cNvPr id="14" name="Subtitle 1"/>
          <p:cNvSpPr txBox="1">
            <a:spLocks/>
          </p:cNvSpPr>
          <p:nvPr/>
        </p:nvSpPr>
        <p:spPr>
          <a:xfrm>
            <a:off x="457201" y="640473"/>
            <a:ext cx="12192000" cy="4123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2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Droid Sans"/>
                <a:cs typeface="Droid Sans"/>
              </a:rPr>
              <a:t>LEAD SCOTLAND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533400" y="1066800"/>
            <a:ext cx="1010073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945985" y="6324891"/>
            <a:ext cx="7808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CFDFE"/>
                </a:solidFill>
                <a:latin typeface="Droid Sans"/>
                <a:cs typeface="Droid Sans"/>
                <a:hlinkClick r:id="rId7"/>
              </a:rPr>
              <a:t>www.conceptnorthern.co.uk</a:t>
            </a:r>
            <a:endParaRPr lang="en-US" dirty="0">
              <a:solidFill>
                <a:srgbClr val="FCFDFE"/>
              </a:solidFill>
              <a:latin typeface="Droid Sans"/>
              <a:cs typeface="Droid Sans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ctrTitle"/>
          </p:nvPr>
        </p:nvSpPr>
        <p:spPr>
          <a:xfrm>
            <a:off x="367350" y="1219202"/>
            <a:ext cx="11140751" cy="1172303"/>
          </a:xfrm>
        </p:spPr>
        <p:txBody>
          <a:bodyPr/>
          <a:lstStyle/>
          <a:p>
            <a:r>
              <a:rPr lang="en-US" sz="8000" spc="0" dirty="0">
                <a:solidFill>
                  <a:srgbClr val="F0AD1E"/>
                </a:solidFill>
                <a:latin typeface="Droid Sans"/>
                <a:cs typeface="Droid Sans"/>
              </a:rPr>
              <a:t>MindView</a:t>
            </a:r>
          </a:p>
        </p:txBody>
      </p:sp>
      <p:pic>
        <p:nvPicPr>
          <p:cNvPr id="2" name="MV video SD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  <a:ln>
            <a:solidFill>
              <a:srgbClr val="F0AD1E"/>
            </a:solidFill>
          </a:ln>
        </p:spPr>
      </p:pic>
    </p:spTree>
    <p:extLst>
      <p:ext uri="{BB962C8B-B14F-4D97-AF65-F5344CB8AC3E}">
        <p14:creationId xmlns:p14="http://schemas.microsoft.com/office/powerpoint/2010/main" val="2921814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39384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72300" y="497639"/>
            <a:ext cx="582234" cy="603028"/>
          </a:xfrm>
          <a:prstGeom prst="rect">
            <a:avLst/>
          </a:prstGeom>
        </p:spPr>
      </p:pic>
      <p:sp>
        <p:nvSpPr>
          <p:cNvPr id="14" name="Subtitle 1"/>
          <p:cNvSpPr txBox="1">
            <a:spLocks/>
          </p:cNvSpPr>
          <p:nvPr/>
        </p:nvSpPr>
        <p:spPr>
          <a:xfrm>
            <a:off x="457201" y="640473"/>
            <a:ext cx="12192000" cy="4123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2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Droid Sans"/>
                <a:cs typeface="Droid Sans"/>
              </a:rPr>
              <a:t>LEAD SCOTLAND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533400" y="1066800"/>
            <a:ext cx="1010073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945985" y="6324891"/>
            <a:ext cx="7808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CFDFE"/>
                </a:solidFill>
                <a:latin typeface="Droid Sans"/>
                <a:cs typeface="Droid Sans"/>
                <a:hlinkClick r:id="rId7"/>
              </a:rPr>
              <a:t>www.conceptnorthern.co.uk</a:t>
            </a:r>
            <a:endParaRPr lang="en-US" dirty="0">
              <a:solidFill>
                <a:srgbClr val="FCFDFE"/>
              </a:solidFill>
              <a:latin typeface="Droid Sans"/>
              <a:cs typeface="Droid Sans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ctrTitle"/>
          </p:nvPr>
        </p:nvSpPr>
        <p:spPr>
          <a:xfrm>
            <a:off x="350417" y="1219202"/>
            <a:ext cx="11140751" cy="1172303"/>
          </a:xfrm>
        </p:spPr>
        <p:txBody>
          <a:bodyPr/>
          <a:lstStyle/>
          <a:p>
            <a:r>
              <a:rPr lang="en-US" sz="8000" spc="0" dirty="0" err="1">
                <a:solidFill>
                  <a:srgbClr val="F0AD1E"/>
                </a:solidFill>
                <a:latin typeface="Droid Sans"/>
                <a:cs typeface="Droid Sans"/>
              </a:rPr>
              <a:t>Livescribe</a:t>
            </a:r>
            <a:endParaRPr lang="en-US" sz="8000" spc="0" dirty="0">
              <a:solidFill>
                <a:srgbClr val="F0AD1E"/>
              </a:solidFill>
              <a:latin typeface="Droid Sans"/>
              <a:cs typeface="Droid Sans"/>
            </a:endParaRPr>
          </a:p>
        </p:txBody>
      </p:sp>
      <p:pic>
        <p:nvPicPr>
          <p:cNvPr id="2" name="Livescribe SDS" descr="magnifying glasss" title="pictur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  <a:ln>
            <a:solidFill>
              <a:srgbClr val="F0AD1E"/>
            </a:solidFill>
          </a:ln>
        </p:spPr>
      </p:pic>
    </p:spTree>
    <p:extLst>
      <p:ext uri="{BB962C8B-B14F-4D97-AF65-F5344CB8AC3E}">
        <p14:creationId xmlns:p14="http://schemas.microsoft.com/office/powerpoint/2010/main" val="20852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82675" y="3057525"/>
            <a:ext cx="9476208" cy="2967562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CFDFE"/>
                </a:solidFill>
                <a:latin typeface="Convergence-Regular"/>
                <a:cs typeface="Convergence-Regular"/>
              </a:rPr>
              <a:t>Specific training plan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CFDFE"/>
                </a:solidFill>
                <a:latin typeface="Convergence-Regular"/>
                <a:cs typeface="Convergence-Regular"/>
              </a:rPr>
              <a:t>Learning hours &amp; Homework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CFDFE"/>
                </a:solidFill>
                <a:latin typeface="Convergence-Regular"/>
                <a:cs typeface="Convergence-Regular"/>
              </a:rPr>
              <a:t>Dyslexia &amp; Neurological awareness training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>
              <a:solidFill>
                <a:srgbClr val="FCFDFE"/>
              </a:solidFill>
              <a:latin typeface="Convergence-Regular"/>
              <a:cs typeface="Convergence-Regular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9384" cy="6858000"/>
          </a:xfrm>
          <a:prstGeom prst="rect">
            <a:avLst/>
          </a:prstGeom>
        </p:spPr>
      </p:pic>
      <p:pic>
        <p:nvPicPr>
          <p:cNvPr id="12" name="Picture 11" descr="magnifying glass" title="pictur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2300" y="497639"/>
            <a:ext cx="582234" cy="603028"/>
          </a:xfrm>
          <a:prstGeom prst="rect">
            <a:avLst/>
          </a:prstGeom>
        </p:spPr>
      </p:pic>
      <p:sp>
        <p:nvSpPr>
          <p:cNvPr id="14" name="Subtitle 1"/>
          <p:cNvSpPr txBox="1">
            <a:spLocks/>
          </p:cNvSpPr>
          <p:nvPr/>
        </p:nvSpPr>
        <p:spPr>
          <a:xfrm>
            <a:off x="457201" y="640473"/>
            <a:ext cx="12192000" cy="4123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2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Droid Sans"/>
                <a:cs typeface="Droid Sans"/>
              </a:rPr>
              <a:t>LEAD SCOTLAND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533400" y="1066800"/>
            <a:ext cx="1010073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945985" y="6324891"/>
            <a:ext cx="7808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CFDFE"/>
                </a:solidFill>
                <a:latin typeface="Droid Sans"/>
                <a:cs typeface="Droid Sans"/>
                <a:hlinkClick r:id="rId5"/>
              </a:rPr>
              <a:t>www.conceptnorthern.co.uk</a:t>
            </a:r>
            <a:endParaRPr lang="en-US" dirty="0">
              <a:solidFill>
                <a:srgbClr val="FCFDFE"/>
              </a:solidFill>
              <a:latin typeface="Droid Sans"/>
              <a:cs typeface="Droid Sans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350417" y="1219202"/>
            <a:ext cx="11140751" cy="117230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800" b="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spc="0" dirty="0" err="1">
                <a:solidFill>
                  <a:srgbClr val="F0AD1E"/>
                </a:solidFill>
                <a:latin typeface="Droid Sans"/>
                <a:cs typeface="Droid Sans"/>
              </a:rPr>
              <a:t>Customised</a:t>
            </a:r>
            <a:r>
              <a:rPr lang="en-US" sz="8000" spc="0" dirty="0">
                <a:solidFill>
                  <a:srgbClr val="F0AD1E"/>
                </a:solidFill>
                <a:latin typeface="Droid Sans"/>
                <a:cs typeface="Droid Sans"/>
              </a:rPr>
              <a:t> Training</a:t>
            </a:r>
          </a:p>
        </p:txBody>
      </p:sp>
    </p:spTree>
    <p:extLst>
      <p:ext uri="{BB962C8B-B14F-4D97-AF65-F5344CB8AC3E}">
        <p14:creationId xmlns:p14="http://schemas.microsoft.com/office/powerpoint/2010/main" val="2180708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82675" y="3057525"/>
            <a:ext cx="9476208" cy="2967562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CFDFE"/>
                </a:solidFill>
                <a:latin typeface="Convergence-Regular"/>
                <a:cs typeface="Convergence-Regular"/>
              </a:rPr>
              <a:t>Transferable skills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CFDFE"/>
                </a:solidFill>
                <a:latin typeface="Convergence-Regular"/>
                <a:cs typeface="Convergence-Regular"/>
              </a:rPr>
              <a:t>Confidence and independence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>
              <a:solidFill>
                <a:srgbClr val="FCFDFE"/>
              </a:solidFill>
              <a:latin typeface="Convergence-Regular"/>
              <a:cs typeface="Convergence-Regular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CFDFE"/>
                </a:solidFill>
                <a:latin typeface="Convergence-Regular"/>
                <a:cs typeface="Convergence-Regular"/>
              </a:rPr>
              <a:t>Better knowledge &amp; understanding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CFDFE"/>
                </a:solidFill>
                <a:latin typeface="Convergence-Regular"/>
                <a:cs typeface="Convergence-Regular"/>
              </a:rPr>
              <a:t>Software stays with the NTP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CFDFE"/>
                </a:solidFill>
                <a:latin typeface="Convergence-Regular"/>
                <a:cs typeface="Convergence-Regular"/>
              </a:rPr>
              <a:t>Dyslexia Awareness Training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>
              <a:solidFill>
                <a:schemeClr val="tx2"/>
              </a:solidFill>
              <a:latin typeface="Cabin Bold"/>
              <a:cs typeface="Cabin Bold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9384" cy="6858000"/>
          </a:xfrm>
          <a:prstGeom prst="rect">
            <a:avLst/>
          </a:prstGeom>
        </p:spPr>
      </p:pic>
      <p:pic>
        <p:nvPicPr>
          <p:cNvPr id="12" name="Picture 11" descr="magnifying glass" title="pictur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2300" y="497639"/>
            <a:ext cx="582234" cy="603028"/>
          </a:xfrm>
          <a:prstGeom prst="rect">
            <a:avLst/>
          </a:prstGeom>
        </p:spPr>
      </p:pic>
      <p:sp>
        <p:nvSpPr>
          <p:cNvPr id="14" name="Subtitle 1"/>
          <p:cNvSpPr txBox="1">
            <a:spLocks/>
          </p:cNvSpPr>
          <p:nvPr/>
        </p:nvSpPr>
        <p:spPr>
          <a:xfrm>
            <a:off x="457201" y="640473"/>
            <a:ext cx="12192000" cy="4123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2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Droid Sans"/>
                <a:cs typeface="Droid Sans"/>
              </a:rPr>
              <a:t>LEAD SCOTLAND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533400" y="1066800"/>
            <a:ext cx="1010073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945985" y="6324891"/>
            <a:ext cx="7808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CFDFE"/>
                </a:solidFill>
                <a:latin typeface="Droid Sans"/>
                <a:cs typeface="Droid Sans"/>
                <a:hlinkClick r:id="rId5"/>
              </a:rPr>
              <a:t>www.conceptnorthern.co.uk</a:t>
            </a:r>
            <a:endParaRPr lang="en-US" dirty="0">
              <a:solidFill>
                <a:srgbClr val="FCFDFE"/>
              </a:solidFill>
              <a:latin typeface="Droid Sans"/>
              <a:cs typeface="Droid Sans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ctrTitle"/>
          </p:nvPr>
        </p:nvSpPr>
        <p:spPr>
          <a:xfrm>
            <a:off x="350417" y="1219202"/>
            <a:ext cx="11140751" cy="1172303"/>
          </a:xfrm>
        </p:spPr>
        <p:txBody>
          <a:bodyPr/>
          <a:lstStyle/>
          <a:p>
            <a:r>
              <a:rPr lang="en-US" sz="8000" spc="0" dirty="0">
                <a:solidFill>
                  <a:srgbClr val="F0AD1E"/>
                </a:solidFill>
                <a:latin typeface="Droid Sans"/>
                <a:cs typeface="Droid Sans"/>
              </a:rPr>
              <a:t>Outcomes</a:t>
            </a:r>
          </a:p>
        </p:txBody>
      </p:sp>
    </p:spTree>
    <p:extLst>
      <p:ext uri="{BB962C8B-B14F-4D97-AF65-F5344CB8AC3E}">
        <p14:creationId xmlns:p14="http://schemas.microsoft.com/office/powerpoint/2010/main" val="7626514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82675" y="3057525"/>
            <a:ext cx="9476208" cy="2967562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CFDFE"/>
                </a:solidFill>
                <a:latin typeface="Convergence-Regular"/>
                <a:cs typeface="Convergence-Regular"/>
              </a:rPr>
              <a:t>Modern Apprenticeships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CFDFE"/>
                </a:solidFill>
                <a:latin typeface="Convergence-Regular"/>
                <a:cs typeface="Convergence-Regular"/>
              </a:rPr>
              <a:t>Access to Work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CFDFE"/>
                </a:solidFill>
                <a:latin typeface="Convergence-Regular"/>
                <a:cs typeface="Convergence-Regular"/>
              </a:rPr>
              <a:t>DSA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CFDFE"/>
                </a:solidFill>
                <a:latin typeface="Convergence-Regular"/>
                <a:cs typeface="Convergence-Regular"/>
              </a:rPr>
              <a:t>Step-by-step assistance to sustained employment</a:t>
            </a:r>
          </a:p>
        </p:txBody>
      </p:sp>
      <p:pic>
        <p:nvPicPr>
          <p:cNvPr id="8" name="Picture 7" descr="magnifying glass" title="pictur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2300" y="497639"/>
            <a:ext cx="582234" cy="6030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39384" cy="6858000"/>
          </a:xfrm>
          <a:prstGeom prst="rect">
            <a:avLst/>
          </a:prstGeom>
        </p:spPr>
      </p:pic>
      <p:sp>
        <p:nvSpPr>
          <p:cNvPr id="14" name="Subtitle 1"/>
          <p:cNvSpPr txBox="1">
            <a:spLocks/>
          </p:cNvSpPr>
          <p:nvPr/>
        </p:nvSpPr>
        <p:spPr>
          <a:xfrm>
            <a:off x="457201" y="640473"/>
            <a:ext cx="12192000" cy="4123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2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Droid Sans"/>
                <a:cs typeface="Droid Sans"/>
              </a:rPr>
              <a:t>LEAD SCOTLAND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533400" y="1066800"/>
            <a:ext cx="1010073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945985" y="6324891"/>
            <a:ext cx="7808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CFDFE"/>
                </a:solidFill>
                <a:latin typeface="Droid Sans"/>
                <a:cs typeface="Droid Sans"/>
                <a:hlinkClick r:id="rId5"/>
              </a:rPr>
              <a:t>www.conceptnorthern.co.uk</a:t>
            </a:r>
            <a:endParaRPr lang="en-US" dirty="0">
              <a:solidFill>
                <a:srgbClr val="FCFDFE"/>
              </a:solidFill>
              <a:latin typeface="Droid Sans"/>
              <a:cs typeface="Droid Sans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ctrTitle"/>
          </p:nvPr>
        </p:nvSpPr>
        <p:spPr>
          <a:xfrm>
            <a:off x="350417" y="1219202"/>
            <a:ext cx="11140751" cy="1172303"/>
          </a:xfrm>
        </p:spPr>
        <p:txBody>
          <a:bodyPr/>
          <a:lstStyle/>
          <a:p>
            <a:r>
              <a:rPr lang="en-US" sz="8000" spc="0" dirty="0">
                <a:solidFill>
                  <a:srgbClr val="F0AD1E"/>
                </a:solidFill>
                <a:latin typeface="Droid Sans"/>
                <a:cs typeface="Droid Sans"/>
              </a:rPr>
              <a:t>Progression</a:t>
            </a:r>
          </a:p>
        </p:txBody>
      </p:sp>
    </p:spTree>
    <p:extLst>
      <p:ext uri="{BB962C8B-B14F-4D97-AF65-F5344CB8AC3E}">
        <p14:creationId xmlns:p14="http://schemas.microsoft.com/office/powerpoint/2010/main" val="655262639"/>
      </p:ext>
    </p:extLst>
  </p:cSld>
  <p:clrMapOvr>
    <a:masterClrMapping/>
  </p:clrMapOvr>
</p:sld>
</file>

<file path=ppt/theme/theme1.xml><?xml version="1.0" encoding="utf-8"?>
<a:theme xmlns:a="http://schemas.openxmlformats.org/drawingml/2006/main" name="NOWCO Master">
  <a:themeElements>
    <a:clrScheme name="Custom 2">
      <a:dk1>
        <a:srgbClr val="F0F4FA"/>
      </a:dk1>
      <a:lt1>
        <a:srgbClr val="FCFDFE"/>
      </a:lt1>
      <a:dk2>
        <a:srgbClr val="0C1624"/>
      </a:dk2>
      <a:lt2>
        <a:srgbClr val="F0F4FA"/>
      </a:lt2>
      <a:accent1>
        <a:srgbClr val="0C1624"/>
      </a:accent1>
      <a:accent2>
        <a:srgbClr val="3D6EB7"/>
      </a:accent2>
      <a:accent3>
        <a:srgbClr val="F58673"/>
      </a:accent3>
      <a:accent4>
        <a:srgbClr val="F16953"/>
      </a:accent4>
      <a:accent5>
        <a:srgbClr val="22375C"/>
      </a:accent5>
      <a:accent6>
        <a:srgbClr val="1A2A46"/>
      </a:accent6>
      <a:hlink>
        <a:srgbClr val="FFFFFF"/>
      </a:hlink>
      <a:folHlink>
        <a:srgbClr val="FFFFFF"/>
      </a:folHlink>
    </a:clrScheme>
    <a:fontScheme name="Tw Cen MT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owco-corporate-template" id="{37AAEE3E-5247-4054-AC57-BB65D5E0883B}" vid="{337ED34B-C5C7-4D2F-B536-2CAE281407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1457</TotalTime>
  <Words>658</Words>
  <Application>Microsoft Office PowerPoint</Application>
  <PresentationFormat>Widescreen</PresentationFormat>
  <Paragraphs>101</Paragraphs>
  <Slides>9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Arial</vt:lpstr>
      <vt:lpstr>Cabin Bold</vt:lpstr>
      <vt:lpstr>Calibri</vt:lpstr>
      <vt:lpstr>Convergence-Regular</vt:lpstr>
      <vt:lpstr>Droid Sans</vt:lpstr>
      <vt:lpstr>Open Sans</vt:lpstr>
      <vt:lpstr>Open Sans Light</vt:lpstr>
      <vt:lpstr>Open Sans Semibold</vt:lpstr>
      <vt:lpstr>Tw Cen MT</vt:lpstr>
      <vt:lpstr>NOWCO Master</vt:lpstr>
      <vt:lpstr>PowerPoint Presentation</vt:lpstr>
      <vt:lpstr>Company Overview</vt:lpstr>
      <vt:lpstr>PowerPoint Presentation</vt:lpstr>
      <vt:lpstr>Texthelp</vt:lpstr>
      <vt:lpstr>MindView</vt:lpstr>
      <vt:lpstr>Livescribe</vt:lpstr>
      <vt:lpstr>PowerPoint Presentation</vt:lpstr>
      <vt:lpstr>Outcomes</vt:lpstr>
      <vt:lpstr>Progression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ragakata</dc:creator>
  <cp:lastModifiedBy>rita capaldi</cp:lastModifiedBy>
  <cp:revision>61</cp:revision>
  <cp:lastPrinted>2016-06-06T10:55:45Z</cp:lastPrinted>
  <dcterms:created xsi:type="dcterms:W3CDTF">2015-02-03T11:55:17Z</dcterms:created>
  <dcterms:modified xsi:type="dcterms:W3CDTF">2016-06-16T14:44:33Z</dcterms:modified>
</cp:coreProperties>
</file>