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5"/>
  </p:notesMasterIdLst>
  <p:handoutMasterIdLst>
    <p:handoutMasterId r:id="rId16"/>
  </p:handoutMasterIdLst>
  <p:sldIdLst>
    <p:sldId id="256" r:id="rId6"/>
    <p:sldId id="271" r:id="rId7"/>
    <p:sldId id="270" r:id="rId8"/>
    <p:sldId id="273" r:id="rId9"/>
    <p:sldId id="272" r:id="rId10"/>
    <p:sldId id="269" r:id="rId11"/>
    <p:sldId id="257" r:id="rId12"/>
    <p:sldId id="268" r:id="rId13"/>
    <p:sldId id="267"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9" autoAdjust="0"/>
    <p:restoredTop sz="94684" autoAdjust="0"/>
  </p:normalViewPr>
  <p:slideViewPr>
    <p:cSldViewPr snapToGrid="0" showGuides="1">
      <p:cViewPr varScale="1">
        <p:scale>
          <a:sx n="70" d="100"/>
          <a:sy n="70" d="100"/>
        </p:scale>
        <p:origin x="1374" y="72"/>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56" d="100"/>
          <a:sy n="156" d="100"/>
        </p:scale>
        <p:origin x="-434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5DAB375-8885-E442-A165-18AC1A7593AC}" type="datetimeFigureOut">
              <a:rPr lang="en-US" smtClean="0"/>
              <a:pPr/>
              <a:t>6/16/2016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7AE3C79-2680-1F43-A414-969F4DF380E9}" type="slidenum">
              <a:rPr lang="en-US" smtClean="0"/>
              <a:pPr/>
              <a:t>‹#›</a:t>
            </a:fld>
            <a:endParaRPr lang="en-US"/>
          </a:p>
        </p:txBody>
      </p:sp>
    </p:spTree>
    <p:extLst>
      <p:ext uri="{BB962C8B-B14F-4D97-AF65-F5344CB8AC3E}">
        <p14:creationId xmlns:p14="http://schemas.microsoft.com/office/powerpoint/2010/main" val="619248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114851" y="4715153"/>
            <a:ext cx="4567974"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5969897" y="9430306"/>
            <a:ext cx="827778" cy="496332"/>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78967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Today quick outline of our Equality Action plan</a:t>
            </a:r>
            <a:r>
              <a:rPr lang="en-GB" baseline="0" dirty="0" smtClean="0"/>
              <a:t> the focus on work to make accessible to disabled people.</a:t>
            </a:r>
          </a:p>
          <a:p>
            <a:r>
              <a:rPr lang="en-GB" baseline="0" dirty="0" smtClean="0"/>
              <a:t>Highlight two pieces of partnership work to support those with mental health issues and those with dyslexia.</a:t>
            </a:r>
          </a:p>
          <a:p>
            <a:endParaRPr lang="en-GB" baseline="0" dirty="0" smtClean="0"/>
          </a:p>
          <a:p>
            <a:r>
              <a:rPr lang="en-GB" baseline="0" dirty="0" smtClean="0"/>
              <a:t>Try to have 20 minutes to think of how we can develop partnerships for these groups or other groups and to have a hands on try of some of concept </a:t>
            </a:r>
            <a:r>
              <a:rPr lang="en-GB" baseline="0" dirty="0" err="1" smtClean="0"/>
              <a:t>Northern’s</a:t>
            </a:r>
            <a:r>
              <a:rPr lang="en-GB" baseline="0" dirty="0" smtClean="0"/>
              <a:t> aids.</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5904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dirty="0" smtClean="0"/>
              <a:t>Disabled </a:t>
            </a:r>
          </a:p>
          <a:p>
            <a:r>
              <a:rPr lang="en-GB" sz="1200" b="0" dirty="0" smtClean="0"/>
              <a:t>the</a:t>
            </a:r>
            <a:r>
              <a:rPr lang="en-GB" sz="1200" b="0" baseline="0" dirty="0" smtClean="0"/>
              <a:t> in work figure of 8.6% or ideally 12.5% for the 16-24 age group .</a:t>
            </a:r>
          </a:p>
          <a:p>
            <a:r>
              <a:rPr lang="en-GB" sz="1200" b="0" baseline="0" dirty="0" smtClean="0"/>
              <a:t>2014/15 on MA self reporting we had 0.41% </a:t>
            </a:r>
          </a:p>
          <a:p>
            <a:r>
              <a:rPr lang="en-GB" sz="1200" b="0" baseline="0" dirty="0" smtClean="0"/>
              <a:t>2015/16 we had 3%</a:t>
            </a:r>
          </a:p>
          <a:p>
            <a:endParaRPr lang="en-GB" sz="1200" b="0" baseline="0" dirty="0" smtClean="0"/>
          </a:p>
          <a:p>
            <a:r>
              <a:rPr lang="en-GB" sz="1200" b="0" baseline="0" dirty="0" smtClean="0"/>
              <a:t>We have also undertaken </a:t>
            </a:r>
            <a:r>
              <a:rPr lang="en-GB" sz="1200" b="0" baseline="0" dirty="0" err="1" smtClean="0"/>
              <a:t>CPD</a:t>
            </a:r>
            <a:r>
              <a:rPr lang="en-GB" sz="1200" b="0" baseline="0" dirty="0" smtClean="0"/>
              <a:t> programme for our Providers, set up the EF Access Fund and encouraged Providers to address under representation</a:t>
            </a:r>
          </a:p>
          <a:p>
            <a:endParaRPr lang="en-GB" sz="1200" b="0" baseline="0" dirty="0" smtClean="0"/>
          </a:p>
          <a:p>
            <a:r>
              <a:rPr lang="en-GB" sz="1200" b="0" baseline="0" dirty="0" smtClean="0"/>
              <a:t>BME </a:t>
            </a:r>
          </a:p>
          <a:p>
            <a:r>
              <a:rPr lang="en-GB" sz="1200" b="0" baseline="0" dirty="0" smtClean="0"/>
              <a:t>2014/15 1.4% MA starts are from BME communities</a:t>
            </a:r>
          </a:p>
          <a:p>
            <a:r>
              <a:rPr lang="en-GB" sz="1200" b="0" baseline="0" dirty="0" smtClean="0"/>
              <a:t> cf 3.1% of working </a:t>
            </a:r>
            <a:r>
              <a:rPr lang="en-GB" sz="1200" b="0" baseline="0" dirty="0" err="1" smtClean="0"/>
              <a:t>poplatn</a:t>
            </a:r>
            <a:r>
              <a:rPr lang="en-GB" sz="1200" b="0" baseline="0" dirty="0" smtClean="0"/>
              <a:t>/</a:t>
            </a:r>
          </a:p>
          <a:p>
            <a:endParaRPr lang="en-GB"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Gender- give out tables from page 13 of MA Equality action plan. Comment of gendered nature of subject choice </a:t>
            </a:r>
            <a:r>
              <a:rPr lang="en-GB" sz="1200" b="0" baseline="0" dirty="0" err="1" smtClean="0"/>
              <a:t>Kwik</a:t>
            </a:r>
            <a:r>
              <a:rPr lang="en-GB" sz="1200" b="0" baseline="0" dirty="0" smtClean="0"/>
              <a:t> fit</a:t>
            </a:r>
            <a:endParaRPr lang="en-GB" sz="1200" b="0" dirty="0" smtClean="0"/>
          </a:p>
          <a:p>
            <a:endParaRPr lang="en-GB" sz="1200" b="0" kern="1200" baseline="0" dirty="0" smtClean="0">
              <a:solidFill>
                <a:schemeClr val="tx1"/>
              </a:solidFill>
              <a:latin typeface="Arial" panose="020B0604020202020204" pitchFamily="34" charset="0"/>
              <a:ea typeface="+mn-ea"/>
              <a:cs typeface="Arial" panose="020B0604020202020204" pitchFamily="34" charset="0"/>
            </a:endParaRPr>
          </a:p>
          <a:p>
            <a:r>
              <a:rPr lang="en-GB" sz="1200" b="0" kern="1200" baseline="0" dirty="0" smtClean="0">
                <a:solidFill>
                  <a:schemeClr val="tx1"/>
                </a:solidFill>
                <a:latin typeface="Arial" panose="020B0604020202020204" pitchFamily="34" charset="0"/>
                <a:ea typeface="+mn-ea"/>
                <a:cs typeface="Arial" panose="020B0604020202020204" pitchFamily="34" charset="0"/>
              </a:rPr>
              <a:t>Care leavers Whilst not a protected group they are a key priority for us and for the </a:t>
            </a:r>
            <a:r>
              <a:rPr lang="en-GB" sz="1200" b="0" kern="1200" baseline="0" dirty="0" err="1" smtClean="0">
                <a:solidFill>
                  <a:schemeClr val="tx1"/>
                </a:solidFill>
                <a:latin typeface="Arial" panose="020B0604020202020204" pitchFamily="34" charset="0"/>
                <a:ea typeface="+mn-ea"/>
                <a:cs typeface="Arial" panose="020B0604020202020204" pitchFamily="34" charset="0"/>
              </a:rPr>
              <a:t>SG</a:t>
            </a:r>
            <a:r>
              <a:rPr lang="en-GB" sz="1200" b="0" kern="1200" baseline="0" dirty="0" smtClean="0">
                <a:solidFill>
                  <a:schemeClr val="tx1"/>
                </a:solidFill>
                <a:latin typeface="Arial" panose="020B0604020202020204" pitchFamily="34" charset="0"/>
                <a:ea typeface="+mn-ea"/>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38867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Similar to Access to work but fir the EF</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205927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Arial" panose="020B0604020202020204" pitchFamily="34" charset="0"/>
                <a:ea typeface="+mn-ea"/>
                <a:cs typeface="Arial" panose="020B0604020202020204" pitchFamily="34" charset="0"/>
              </a:rPr>
              <a:t>How much can someone claim for? We are in a pilot year and therefore no fixed amounts as we assess level of need, the efficacy of the interventions etc. So far smallest application approved was for £14:06 and the largest £. Should note most people are only on the EF stage for 12/13 weeks so setting the resource up in advance will maximise usefulness to client but also need to consider solutions that are sustainable in the workplace eg use of adaptive technologies rather than a scribe for example. </a:t>
            </a:r>
          </a:p>
          <a:p>
            <a:r>
              <a:rPr lang="en-GB" sz="1200" kern="1200" dirty="0" smtClean="0">
                <a:solidFill>
                  <a:schemeClr val="tx1"/>
                </a:solidFill>
                <a:latin typeface="Arial" panose="020B0604020202020204" pitchFamily="34" charset="0"/>
                <a:ea typeface="+mn-ea"/>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205927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205927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2059273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746268"/>
            <a:ext cx="1584000" cy="835865"/>
          </a:xfrm>
          <a:prstGeom prst="rect">
            <a:avLst/>
          </a:prstGeom>
        </p:spPr>
      </p:pic>
      <p:sp>
        <p:nvSpPr>
          <p:cNvPr id="8" name="Picture Placeholder 7"/>
          <p:cNvSpPr>
            <a:spLocks noGrp="1" noChangeAspect="1"/>
          </p:cNvSpPr>
          <p:nvPr>
            <p:ph type="pic" sz="quarter" idx="10" hasCustomPrompt="1"/>
          </p:nvPr>
        </p:nvSpPr>
        <p:spPr>
          <a:xfrm rot="21300000">
            <a:off x="5091484" y="3214744"/>
            <a:ext cx="3583742" cy="3809651"/>
          </a:xfrm>
          <a:noFill/>
        </p:spPr>
        <p:txBody>
          <a:bodyPr tIns="1188000"/>
          <a:lstStyle>
            <a:lvl1pPr marL="0" indent="0" algn="ctr">
              <a:buNone/>
              <a:defRPr sz="2400" b="0">
                <a:solidFill>
                  <a:schemeClr val="bg1"/>
                </a:solidFill>
              </a:defRPr>
            </a:lvl1pPr>
          </a:lstStyle>
          <a:p>
            <a:r>
              <a:rPr lang="en-GB" dirty="0" smtClean="0"/>
              <a:t>Insert image or delete</a:t>
            </a:r>
            <a:endParaRPr lang="en-GB" dirty="0"/>
          </a:p>
        </p:txBody>
      </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4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2622402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216806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180190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1507094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264931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1942406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142781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182611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746268"/>
            <a:ext cx="1584000" cy="835865"/>
          </a:xfrm>
          <a:prstGeom prst="rect">
            <a:avLst/>
          </a:prstGeom>
        </p:spPr>
      </p:pic>
      <p:sp>
        <p:nvSpPr>
          <p:cNvPr id="8" name="Picture Placeholder 7"/>
          <p:cNvSpPr>
            <a:spLocks noGrp="1" noChangeAspect="1"/>
          </p:cNvSpPr>
          <p:nvPr>
            <p:ph type="pic" sz="quarter" idx="13" hasCustomPrompt="1"/>
          </p:nvPr>
        </p:nvSpPr>
        <p:spPr>
          <a:xfrm rot="21294977">
            <a:off x="3357090" y="5041858"/>
            <a:ext cx="1663718" cy="1193314"/>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
        <p:nvSpPr>
          <p:cNvPr id="9" name="Picture Placeholder 7"/>
          <p:cNvSpPr>
            <a:spLocks noGrp="1" noChangeAspect="1"/>
          </p:cNvSpPr>
          <p:nvPr>
            <p:ph type="pic" sz="quarter" idx="14" hasCustomPrompt="1"/>
          </p:nvPr>
        </p:nvSpPr>
        <p:spPr>
          <a:xfrm rot="21294977">
            <a:off x="5058890" y="4889458"/>
            <a:ext cx="1663718" cy="1193314"/>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
        <p:nvSpPr>
          <p:cNvPr id="10" name="Picture Placeholder 7"/>
          <p:cNvSpPr>
            <a:spLocks noGrp="1" noChangeAspect="1"/>
          </p:cNvSpPr>
          <p:nvPr>
            <p:ph type="pic" sz="quarter" idx="15" hasCustomPrompt="1"/>
          </p:nvPr>
        </p:nvSpPr>
        <p:spPr>
          <a:xfrm rot="21294977">
            <a:off x="6786090" y="4737057"/>
            <a:ext cx="1663718" cy="1193314"/>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
        <p:nvSpPr>
          <p:cNvPr id="12" name="Picture Placeholder 7"/>
          <p:cNvSpPr>
            <a:spLocks noGrp="1" noChangeAspect="1"/>
          </p:cNvSpPr>
          <p:nvPr>
            <p:ph type="pic" sz="quarter" idx="16" hasCustomPrompt="1"/>
          </p:nvPr>
        </p:nvSpPr>
        <p:spPr>
          <a:xfrm rot="21294977">
            <a:off x="6896156" y="5990123"/>
            <a:ext cx="1663718" cy="1193314"/>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
        <p:nvSpPr>
          <p:cNvPr id="13" name="Picture Placeholder 7"/>
          <p:cNvSpPr>
            <a:spLocks noGrp="1" noChangeAspect="1"/>
          </p:cNvSpPr>
          <p:nvPr>
            <p:ph type="pic" sz="quarter" idx="17" hasCustomPrompt="1"/>
          </p:nvPr>
        </p:nvSpPr>
        <p:spPr>
          <a:xfrm rot="21294977">
            <a:off x="5168955" y="6134056"/>
            <a:ext cx="1663718" cy="1193314"/>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
        <p:nvSpPr>
          <p:cNvPr id="14" name="Picture Placeholder 7"/>
          <p:cNvSpPr>
            <a:spLocks noGrp="1" noChangeAspect="1"/>
          </p:cNvSpPr>
          <p:nvPr>
            <p:ph type="pic" sz="quarter" idx="18" hasCustomPrompt="1"/>
          </p:nvPr>
        </p:nvSpPr>
        <p:spPr>
          <a:xfrm rot="21294977">
            <a:off x="3458689" y="6286744"/>
            <a:ext cx="1663718" cy="1193314"/>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Tree>
    <p:extLst>
      <p:ext uri="{BB962C8B-B14F-4D97-AF65-F5344CB8AC3E}">
        <p14:creationId xmlns:p14="http://schemas.microsoft.com/office/powerpoint/2010/main" val="5355818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3728369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32BF0-0537-C64E-A21A-AF1F1AFD04A2}" type="datetimeFigureOut">
              <a:rPr lang="en-US" smtClean="0"/>
              <a:pPr/>
              <a:t>6/16/2016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CDDA00-6DE7-9549-A76E-B61AF8FE6DC9}" type="slidenum">
              <a:rPr lang="en-US" smtClean="0"/>
              <a:pPr/>
              <a:t>‹#›</a:t>
            </a:fld>
            <a:endParaRPr lang="en-US"/>
          </a:p>
        </p:txBody>
      </p:sp>
    </p:spTree>
    <p:extLst>
      <p:ext uri="{BB962C8B-B14F-4D97-AF65-F5344CB8AC3E}">
        <p14:creationId xmlns:p14="http://schemas.microsoft.com/office/powerpoint/2010/main" val="328696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g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895625" cy="3225600"/>
          </a:xfrm>
        </p:spPr>
        <p:txBody>
          <a:bodyPr/>
          <a:lstStyle>
            <a:lvl1pPr marL="0" indent="0">
              <a:spcBef>
                <a:spcPts val="1417"/>
              </a:spcBef>
              <a:buNone/>
              <a:defRPr/>
            </a:lvl1pPr>
            <a:lvl2pPr marL="179388" indent="-179388">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322378"/>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41210838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g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600" indent="-165600">
              <a:spcBef>
                <a:spcPts val="1417"/>
              </a:spcBef>
              <a:buFont typeface="Arial" panose="020B0604020202020204" pitchFamily="34" charset="0"/>
              <a:buChar char="•"/>
              <a:defRPr>
                <a:solidFill>
                  <a:srgbClr val="006072"/>
                </a:solidFill>
              </a:defRPr>
            </a:lvl1pPr>
            <a:lvl2pPr marL="439200" indent="-179388">
              <a:defRPr>
                <a:solidFill>
                  <a:srgbClr val="00607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68677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g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04611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g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6" y="930320"/>
            <a:ext cx="3606800" cy="1143000"/>
          </a:xfrm>
        </p:spPr>
        <p:txBody>
          <a:bodyPr/>
          <a:lstStyle/>
          <a:p>
            <a:r>
              <a:rPr lang="en-US" smtClean="0"/>
              <a:t>Click to edit Master title style</a:t>
            </a:r>
            <a:endParaRPr lang="en-GB"/>
          </a:p>
        </p:txBody>
      </p:sp>
      <p:sp>
        <p:nvSpPr>
          <p:cNvPr id="5" name="Content Placeholder 4"/>
          <p:cNvSpPr>
            <a:spLocks noGrp="1"/>
          </p:cNvSpPr>
          <p:nvPr>
            <p:ph sz="quarter" idx="13"/>
          </p:nvPr>
        </p:nvSpPr>
        <p:spPr>
          <a:xfrm>
            <a:off x="663576" y="2008188"/>
            <a:ext cx="3606800" cy="555012"/>
          </a:xfrm>
        </p:spPr>
        <p:txBody>
          <a:bodyPr/>
          <a:lstStyle>
            <a:lvl1pPr marL="0" indent="0">
              <a:buNone/>
              <a:defRPr sz="4000">
                <a:solidFill>
                  <a:schemeClr val="tx2"/>
                </a:solidFill>
              </a:defRPr>
            </a:lvl1pPr>
          </a:lstStyle>
          <a:p>
            <a:pPr lvl="0"/>
            <a:r>
              <a:rPr lang="en-US" smtClean="0"/>
              <a:t>Click to edit Master text styles</a:t>
            </a:r>
          </a:p>
        </p:txBody>
      </p:sp>
      <p:sp>
        <p:nvSpPr>
          <p:cNvPr id="3" name="Content Placeholder 2"/>
          <p:cNvSpPr>
            <a:spLocks noGrp="1"/>
          </p:cNvSpPr>
          <p:nvPr>
            <p:ph idx="1"/>
          </p:nvPr>
        </p:nvSpPr>
        <p:spPr>
          <a:xfrm>
            <a:off x="663575" y="2901600"/>
            <a:ext cx="3600000" cy="3225600"/>
          </a:xfrm>
        </p:spPr>
        <p:txBody>
          <a:bodyPr/>
          <a:lstStyle>
            <a:lvl1pPr marL="0" indent="0">
              <a:spcBef>
                <a:spcPts val="1417"/>
              </a:spcBef>
              <a:buFont typeface="Arial" panose="020B0604020202020204" pitchFamily="34" charset="0"/>
              <a:buNone/>
              <a:defRPr>
                <a:solidFill>
                  <a:schemeClr val="tx2"/>
                </a:solidFill>
              </a:defRPr>
            </a:lvl1pPr>
            <a:lvl2pPr marL="439738" indent="-179388">
              <a:defRPr>
                <a:solidFill>
                  <a:schemeClr val="tx2"/>
                </a:solidFill>
              </a:defRPr>
            </a:lvl2pPr>
          </a:lstStyle>
          <a:p>
            <a:pPr lvl="0"/>
            <a:r>
              <a:rPr lang="en-US" smtClean="0"/>
              <a:t>Click to edit Master text styles</a:t>
            </a:r>
          </a:p>
        </p:txBody>
      </p:sp>
      <p:sp>
        <p:nvSpPr>
          <p:cNvPr id="6" name="Picture Placeholder 7"/>
          <p:cNvSpPr>
            <a:spLocks noGrp="1" noChangeAspect="1"/>
          </p:cNvSpPr>
          <p:nvPr>
            <p:ph type="pic" sz="quarter" idx="10" hasCustomPrompt="1"/>
          </p:nvPr>
        </p:nvSpPr>
        <p:spPr>
          <a:xfrm rot="21300000">
            <a:off x="5033873" y="1904937"/>
            <a:ext cx="3583742" cy="2581689"/>
          </a:xfrm>
          <a:noFill/>
        </p:spPr>
        <p:txBody>
          <a:bodyPr tIns="1188000"/>
          <a:lstStyle>
            <a:lvl1pPr marL="0" indent="0" algn="ctr">
              <a:buNone/>
              <a:defRPr sz="2400" b="0">
                <a:solidFill>
                  <a:schemeClr val="bg1"/>
                </a:solidFill>
              </a:defRPr>
            </a:lvl1pPr>
          </a:lstStyle>
          <a:p>
            <a:r>
              <a:rPr lang="en-GB" smtClean="0"/>
              <a:t>Insert image or delete</a:t>
            </a:r>
            <a:endParaRPr lang="en-GB"/>
          </a:p>
        </p:txBody>
      </p:sp>
      <p:sp>
        <p:nvSpPr>
          <p:cNvPr id="9" name="Picture Placeholder 7"/>
          <p:cNvSpPr>
            <a:spLocks noGrp="1" noChangeAspect="1"/>
          </p:cNvSpPr>
          <p:nvPr>
            <p:ph type="pic" sz="quarter" idx="15" hasCustomPrompt="1"/>
          </p:nvPr>
        </p:nvSpPr>
        <p:spPr>
          <a:xfrm rot="21294977">
            <a:off x="7023248" y="4452922"/>
            <a:ext cx="1768155" cy="1247767"/>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
        <p:nvSpPr>
          <p:cNvPr id="10" name="Picture Placeholder 7"/>
          <p:cNvSpPr>
            <a:spLocks noGrp="1" noChangeAspect="1"/>
          </p:cNvSpPr>
          <p:nvPr>
            <p:ph type="pic" sz="quarter" idx="16" hasCustomPrompt="1"/>
          </p:nvPr>
        </p:nvSpPr>
        <p:spPr>
          <a:xfrm rot="21294977">
            <a:off x="6680348" y="522272"/>
            <a:ext cx="1768155" cy="1247767"/>
          </a:xfrm>
          <a:noFill/>
        </p:spPr>
        <p:txBody>
          <a:bodyPr tIns="216000"/>
          <a:lstStyle>
            <a:lvl1pPr marL="0" indent="0" algn="ctr">
              <a:buNone/>
              <a:defRPr sz="900" b="0">
                <a:solidFill>
                  <a:schemeClr val="bg1"/>
                </a:solidFill>
              </a:defRPr>
            </a:lvl1pPr>
          </a:lstStyle>
          <a:p>
            <a:r>
              <a:rPr lang="en-GB" dirty="0" smtClean="0"/>
              <a:t>Insert image or delete</a:t>
            </a:r>
            <a:endParaRPr lang="en-GB" dirty="0"/>
          </a:p>
        </p:txBody>
      </p:sp>
    </p:spTree>
    <p:extLst>
      <p:ext uri="{BB962C8B-B14F-4D97-AF65-F5344CB8AC3E}">
        <p14:creationId xmlns:p14="http://schemas.microsoft.com/office/powerpoint/2010/main" val="313062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Picture Placeholder 7"/>
          <p:cNvSpPr>
            <a:spLocks noGrp="1" noChangeAspect="1"/>
          </p:cNvSpPr>
          <p:nvPr>
            <p:ph type="pic" sz="quarter" idx="10" hasCustomPrompt="1"/>
          </p:nvPr>
        </p:nvSpPr>
        <p:spPr>
          <a:xfrm rot="21293899">
            <a:off x="5500382" y="3831140"/>
            <a:ext cx="2994940" cy="2273983"/>
          </a:xfrm>
          <a:noFill/>
        </p:spPr>
        <p:txBody>
          <a:bodyPr tIns="1188000"/>
          <a:lstStyle>
            <a:lvl1pPr marL="0" indent="0" algn="ctr">
              <a:buNone/>
              <a:defRPr sz="2000" b="0">
                <a:solidFill>
                  <a:schemeClr val="bg1"/>
                </a:solidFill>
              </a:defRPr>
            </a:lvl1pPr>
          </a:lstStyle>
          <a:p>
            <a:r>
              <a:rPr lang="en-GB" dirty="0" smtClean="0"/>
              <a:t>Insert image or delete</a:t>
            </a:r>
            <a:endParaRPr lang="en-GB" dirty="0"/>
          </a:p>
        </p:txBody>
      </p:sp>
    </p:spTree>
    <p:extLst>
      <p:ext uri="{BB962C8B-B14F-4D97-AF65-F5344CB8AC3E}">
        <p14:creationId xmlns:p14="http://schemas.microsoft.com/office/powerpoint/2010/main" val="177312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g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794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450987"/>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405011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hart Placeholder 4"/>
          <p:cNvSpPr>
            <a:spLocks noGrp="1"/>
          </p:cNvSpPr>
          <p:nvPr>
            <p:ph type="chart" sz="quarter" idx="10" hasCustomPrompt="1"/>
          </p:nvPr>
        </p:nvSpPr>
        <p:spPr>
          <a:xfrm>
            <a:off x="663575" y="2232025"/>
            <a:ext cx="5924550" cy="4233863"/>
          </a:xfrm>
        </p:spPr>
        <p:txBody>
          <a:bodyPr tIns="612000"/>
          <a:lstStyle>
            <a:lvl1pPr marL="0" indent="0" algn="ctr">
              <a:buNone/>
              <a:defRPr b="0">
                <a:solidFill>
                  <a:schemeClr val="tx2"/>
                </a:solidFill>
              </a:defRPr>
            </a:lvl1pPr>
          </a:lstStyle>
          <a:p>
            <a:r>
              <a:rPr lang="en-GB" smtClean="0"/>
              <a:t>Insert Chart</a:t>
            </a:r>
            <a:endParaRPr lang="en-GB"/>
          </a:p>
        </p:txBody>
      </p:sp>
    </p:spTree>
    <p:extLst>
      <p:ext uri="{BB962C8B-B14F-4D97-AF65-F5344CB8AC3E}">
        <p14:creationId xmlns:p14="http://schemas.microsoft.com/office/powerpoint/2010/main" val="328249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0.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575" y="930320"/>
            <a:ext cx="7834314" cy="1143000"/>
          </a:xfrm>
          <a:prstGeom prst="rect">
            <a:avLst/>
          </a:prstGeom>
        </p:spPr>
        <p:txBody>
          <a:bodyPr vert="horz" lIns="0" tIns="0" rIns="0" bIns="0" rtlCol="0" anchor="b" anchorCtr="0">
            <a:noAutofit/>
          </a:bodyPr>
          <a:lstStyle/>
          <a:p>
            <a:r>
              <a:rPr lang="en-US" smtClean="0"/>
              <a:t>Click to edit Master title style</a:t>
            </a:r>
            <a:endParaRPr lang="en-GB"/>
          </a:p>
        </p:txBody>
      </p:sp>
      <p:sp>
        <p:nvSpPr>
          <p:cNvPr id="3" name="Text Placeholder 2"/>
          <p:cNvSpPr>
            <a:spLocks noGrp="1"/>
          </p:cNvSpPr>
          <p:nvPr>
            <p:ph type="body" idx="1"/>
          </p:nvPr>
        </p:nvSpPr>
        <p:spPr>
          <a:xfrm>
            <a:off x="663575" y="2901600"/>
            <a:ext cx="7834314" cy="3225600"/>
          </a:xfrm>
          <a:prstGeom prst="rect">
            <a:avLst/>
          </a:prstGeom>
        </p:spPr>
        <p:txBody>
          <a:bodyPr vert="horz" lIns="0" tIns="0" rIns="0" bIns="0" rtlCol="0">
            <a:noAutofit/>
          </a:bodyPr>
          <a:lstStyle/>
          <a:p>
            <a:pPr lvl="0"/>
            <a:r>
              <a:rPr lang="en-US" dirty="0" smtClean="0"/>
              <a:t>Click to edit Master text styles</a:t>
            </a:r>
          </a:p>
          <a:p>
            <a:pPr lvl="1"/>
            <a:r>
              <a:rPr lang="en-US" smtClean="0"/>
              <a:t>Second level</a:t>
            </a:r>
            <a:endParaRPr lang="en-US" dirty="0" smtClean="0"/>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7" r:id="rId4"/>
    <p:sldLayoutId id="2147483658" r:id="rId5"/>
    <p:sldLayoutId id="2147483659" r:id="rId6"/>
    <p:sldLayoutId id="2147483675" r:id="rId7"/>
    <p:sldLayoutId id="2147483660" r:id="rId8"/>
    <p:sldLayoutId id="2147483656" r:id="rId9"/>
    <p:sldLayoutId id="2147483654" r:id="rId10"/>
  </p:sldLayoutIdLst>
  <p:txStyles>
    <p:titleStyle>
      <a:lvl1pPr algn="l" defTabSz="914400" rtl="0" eaLnBrk="1" latinLnBrk="0" hangingPunct="1">
        <a:lnSpc>
          <a:spcPts val="6800"/>
        </a:lnSpc>
        <a:spcBef>
          <a:spcPct val="0"/>
        </a:spcBef>
        <a:buNone/>
        <a:defRPr sz="6500" b="1" kern="1200" spc="-60" baseline="0">
          <a:solidFill>
            <a:schemeClr val="bg2"/>
          </a:solidFill>
          <a:latin typeface="+mj-lt"/>
          <a:ea typeface="+mj-ea"/>
          <a:cs typeface="+mj-cs"/>
        </a:defRPr>
      </a:lvl1pPr>
    </p:titleStyle>
    <p:bodyStyle>
      <a:lvl1pPr marL="150813" indent="-150813" algn="l" defTabSz="914400" rtl="0" eaLnBrk="1" latinLnBrk="0" hangingPunct="1">
        <a:spcBef>
          <a:spcPts val="1417"/>
        </a:spcBef>
        <a:buFont typeface="Arial" pitchFamily="34" charset="0"/>
        <a:buChar char="•"/>
        <a:defRPr sz="1500" b="1" kern="1200" spc="-60" baseline="0">
          <a:solidFill>
            <a:schemeClr val="tx1"/>
          </a:solidFill>
          <a:latin typeface="+mn-lt"/>
          <a:ea typeface="+mn-ea"/>
          <a:cs typeface="+mn-cs"/>
        </a:defRPr>
      </a:lvl1pPr>
      <a:lvl2pPr marL="446088" indent="-215900" algn="l" defTabSz="914400" rtl="0" eaLnBrk="1" latinLnBrk="0" hangingPunct="1">
        <a:spcBef>
          <a:spcPct val="20000"/>
        </a:spcBef>
        <a:buFont typeface="Arial" pitchFamily="34" charset="0"/>
        <a:buChar char="–"/>
        <a:defRPr sz="1500" b="1" kern="1200" spc="-6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DS_Powerpoint_Slide3.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52197" y="0"/>
            <a:ext cx="9696197" cy="6858000"/>
          </a:xfrm>
          <a:prstGeom prst="rect">
            <a:avLst/>
          </a:prstGeom>
        </p:spPr>
      </p:pic>
    </p:spTree>
    <p:extLst>
      <p:ext uri="{BB962C8B-B14F-4D97-AF65-F5344CB8AC3E}">
        <p14:creationId xmlns:p14="http://schemas.microsoft.com/office/powerpoint/2010/main" val="12819496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mailto:ASNAccessFund@sds.co.u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kirsteen.allison@sds.co.uk" TargetMode="External"/><Relationship Id="rId5" Type="http://schemas.openxmlformats.org/officeDocument/2006/relationships/hyperlink" Target="mailto:april.robertson@sds.co.uk" TargetMode="External"/><Relationship Id="rId4" Type="http://schemas.openxmlformats.org/officeDocument/2006/relationships/hyperlink" Target="https://www.skillsdevelopmentscotland.co.uk/for-training-providers/equality-and-divers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90550" y="1847850"/>
            <a:ext cx="5680650" cy="2927349"/>
          </a:xfrm>
        </p:spPr>
        <p:txBody>
          <a:bodyPr/>
          <a:lstStyle/>
          <a:p>
            <a:pPr>
              <a:lnSpc>
                <a:spcPct val="100000"/>
              </a:lnSpc>
            </a:pPr>
            <a:r>
              <a:rPr lang="en-GB" sz="3200" dirty="0" smtClean="0"/>
              <a:t>Partnership working with </a:t>
            </a:r>
            <a:r>
              <a:rPr lang="en-GB" sz="3200" dirty="0" err="1" smtClean="0"/>
              <a:t>SAMH</a:t>
            </a:r>
            <a:r>
              <a:rPr lang="en-GB" sz="3200" dirty="0" smtClean="0"/>
              <a:t> and Concept Northern to improve access to  Modern Apprenticeships (MAs) &amp; Employability Fund (EF). </a:t>
            </a:r>
            <a:endParaRPr lang="en-GB" sz="3200" dirty="0"/>
          </a:p>
        </p:txBody>
      </p:sp>
    </p:spTree>
    <p:extLst>
      <p:ext uri="{BB962C8B-B14F-4D97-AF65-F5344CB8AC3E}">
        <p14:creationId xmlns:p14="http://schemas.microsoft.com/office/powerpoint/2010/main" val="1772792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Workshop</a:t>
            </a:r>
            <a:r>
              <a:rPr lang="en-GB" dirty="0" smtClean="0"/>
              <a:t> </a:t>
            </a:r>
            <a:r>
              <a:rPr lang="en-GB" dirty="0" smtClean="0">
                <a:latin typeface="Arial" pitchFamily="34" charset="0"/>
                <a:cs typeface="Arial" pitchFamily="34" charset="0"/>
              </a:rPr>
              <a:t>content:</a:t>
            </a:r>
          </a:p>
        </p:txBody>
      </p:sp>
      <p:sp>
        <p:nvSpPr>
          <p:cNvPr id="3" name="Content Placeholder 2"/>
          <p:cNvSpPr>
            <a:spLocks noGrp="1"/>
          </p:cNvSpPr>
          <p:nvPr>
            <p:ph idx="1"/>
          </p:nvPr>
        </p:nvSpPr>
        <p:spPr>
          <a:xfrm>
            <a:off x="457200" y="1219200"/>
            <a:ext cx="8229600" cy="4906963"/>
          </a:xfrm>
        </p:spPr>
        <p:txBody>
          <a:bodyPr/>
          <a:lstStyle/>
          <a:p>
            <a:r>
              <a:rPr lang="en-GB" dirty="0" smtClean="0">
                <a:latin typeface="Arial" pitchFamily="34" charset="0"/>
                <a:cs typeface="Arial" pitchFamily="34" charset="0"/>
              </a:rPr>
              <a:t>SDS Modern Apprenticeship action plan</a:t>
            </a:r>
          </a:p>
          <a:p>
            <a:r>
              <a:rPr lang="en-GB" dirty="0" smtClean="0">
                <a:latin typeface="Arial" pitchFamily="34" charset="0"/>
                <a:cs typeface="Arial" pitchFamily="34" charset="0"/>
              </a:rPr>
              <a:t>Partnership how it can work:</a:t>
            </a:r>
          </a:p>
          <a:p>
            <a:pPr lvl="1"/>
            <a:r>
              <a:rPr lang="en-GB" dirty="0" smtClean="0">
                <a:latin typeface="Arial" pitchFamily="34" charset="0"/>
                <a:cs typeface="Arial" pitchFamily="34" charset="0"/>
              </a:rPr>
              <a:t>ASN Access fund</a:t>
            </a:r>
          </a:p>
          <a:p>
            <a:pPr lvl="1"/>
            <a:r>
              <a:rPr lang="en-GB" dirty="0" smtClean="0">
                <a:latin typeface="Arial" pitchFamily="34" charset="0"/>
                <a:cs typeface="Arial" pitchFamily="34" charset="0"/>
              </a:rPr>
              <a:t>Concept Northern</a:t>
            </a:r>
          </a:p>
          <a:p>
            <a:pPr lvl="1"/>
            <a:r>
              <a:rPr lang="en-GB" dirty="0" err="1" smtClean="0">
                <a:latin typeface="Arial" pitchFamily="34" charset="0"/>
                <a:cs typeface="Arial" pitchFamily="34" charset="0"/>
              </a:rPr>
              <a:t>SAMH</a:t>
            </a:r>
            <a:endParaRPr lang="en-GB" dirty="0" smtClean="0">
              <a:latin typeface="Arial" pitchFamily="34" charset="0"/>
              <a:cs typeface="Arial" pitchFamily="34" charset="0"/>
            </a:endParaRPr>
          </a:p>
          <a:p>
            <a:r>
              <a:rPr lang="en-GB" dirty="0" smtClean="0">
                <a:latin typeface="Arial" pitchFamily="34" charset="0"/>
                <a:cs typeface="Arial" pitchFamily="34" charset="0"/>
              </a:rPr>
              <a:t>Over to you......</a:t>
            </a:r>
          </a:p>
          <a:p>
            <a:pPr lvl="1">
              <a:buNone/>
            </a:pP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5" y="1549400"/>
            <a:ext cx="5895625" cy="4438100"/>
          </a:xfrm>
        </p:spPr>
        <p:txBody>
          <a:bodyPr/>
          <a:lstStyle/>
          <a:p>
            <a:r>
              <a:rPr lang="en-GB" sz="2400" dirty="0" smtClean="0"/>
              <a:t>Legislative mandate: Public Sector Equality Duty</a:t>
            </a:r>
          </a:p>
          <a:p>
            <a:pPr lvl="1">
              <a:buFont typeface="Arial" pitchFamily="34" charset="0"/>
              <a:buChar char="•"/>
            </a:pPr>
            <a:r>
              <a:rPr lang="en-GB" sz="2400" b="0" dirty="0" smtClean="0"/>
              <a:t>eliminate discrimination</a:t>
            </a:r>
          </a:p>
          <a:p>
            <a:pPr lvl="1">
              <a:buFont typeface="Arial" pitchFamily="34" charset="0"/>
              <a:buChar char="•"/>
            </a:pPr>
            <a:r>
              <a:rPr lang="en-GB" sz="2400" b="0" dirty="0" smtClean="0"/>
              <a:t>advance equality of opportunity</a:t>
            </a:r>
          </a:p>
          <a:p>
            <a:pPr lvl="1">
              <a:buFont typeface="Arial" pitchFamily="34" charset="0"/>
              <a:buChar char="•"/>
            </a:pPr>
            <a:r>
              <a:rPr lang="en-GB" sz="2400" b="0" dirty="0" smtClean="0"/>
              <a:t> foster good relations in different groups of people with protected characteristics</a:t>
            </a:r>
          </a:p>
          <a:p>
            <a:r>
              <a:rPr lang="en-GB" sz="2400" dirty="0" smtClean="0"/>
              <a:t>The recommendations set out in:</a:t>
            </a:r>
          </a:p>
          <a:p>
            <a:pPr lvl="1">
              <a:buFont typeface="Arial" pitchFamily="34" charset="0"/>
              <a:buChar char="•"/>
            </a:pPr>
            <a:r>
              <a:rPr lang="en-GB" sz="2400" b="0" dirty="0" smtClean="0"/>
              <a:t> Commission for Developing Scotland’s Young Workforce report, </a:t>
            </a:r>
          </a:p>
          <a:p>
            <a:pPr lvl="1">
              <a:buFont typeface="Arial" pitchFamily="34" charset="0"/>
              <a:buChar char="•"/>
            </a:pPr>
            <a:r>
              <a:rPr lang="en-GB" sz="2400" b="0" dirty="0" smtClean="0"/>
              <a:t>Scottish Government’s Developing the Young Workforce: Scotland’s Youth Employment Strategy</a:t>
            </a:r>
          </a:p>
          <a:p>
            <a:endParaRPr lang="en-GB" sz="2400" dirty="0"/>
          </a:p>
        </p:txBody>
      </p:sp>
      <p:sp>
        <p:nvSpPr>
          <p:cNvPr id="4" name="Content Placeholder 3"/>
          <p:cNvSpPr>
            <a:spLocks noGrp="1"/>
          </p:cNvSpPr>
          <p:nvPr>
            <p:ph sz="quarter" idx="13"/>
          </p:nvPr>
        </p:nvSpPr>
        <p:spPr>
          <a:xfrm>
            <a:off x="663575" y="838200"/>
            <a:ext cx="7573225" cy="742950"/>
          </a:xfrm>
        </p:spPr>
        <p:txBody>
          <a:bodyPr/>
          <a:lstStyle/>
          <a:p>
            <a:r>
              <a:rPr lang="en-GB" sz="3600" dirty="0" smtClean="0"/>
              <a:t>Why</a:t>
            </a:r>
            <a:r>
              <a:rPr lang="en-GB" dirty="0" smtClean="0"/>
              <a:t> Equalities Matters to SDS</a:t>
            </a:r>
            <a:endParaRPr lang="en-GB" dirty="0"/>
          </a:p>
        </p:txBody>
      </p:sp>
      <p:sp>
        <p:nvSpPr>
          <p:cNvPr id="5" name="Picture Placeholder 4"/>
          <p:cNvSpPr>
            <a:spLocks noGrp="1"/>
          </p:cNvSpPr>
          <p:nvPr>
            <p:ph type="pic" sz="quarter" idx="10"/>
          </p:nvPr>
        </p:nvSpPr>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75" y="1397000"/>
            <a:ext cx="7558825" cy="4730200"/>
          </a:xfrm>
        </p:spPr>
        <p:txBody>
          <a:bodyPr/>
          <a:lstStyle/>
          <a:p>
            <a:pPr marL="0" indent="0">
              <a:buNone/>
            </a:pPr>
            <a:r>
              <a:rPr lang="en-GB" sz="2400" dirty="0" smtClean="0">
                <a:solidFill>
                  <a:schemeClr val="tx1"/>
                </a:solidFill>
              </a:rPr>
              <a:t>Address under representation and gender segregation</a:t>
            </a:r>
          </a:p>
          <a:p>
            <a:pPr marL="179388" lvl="1">
              <a:buFont typeface="Arial" pitchFamily="34" charset="0"/>
              <a:buChar char="•"/>
            </a:pPr>
            <a:r>
              <a:rPr lang="en-GB" sz="2400" b="0" dirty="0" smtClean="0">
                <a:solidFill>
                  <a:schemeClr val="tx1"/>
                </a:solidFill>
              </a:rPr>
              <a:t>Disability-increase the employment rate for young disabled people to the population average by 2021</a:t>
            </a:r>
          </a:p>
          <a:p>
            <a:pPr marL="179388" lvl="1">
              <a:buFont typeface="Arial" pitchFamily="34" charset="0"/>
              <a:buChar char="•"/>
            </a:pPr>
            <a:r>
              <a:rPr lang="en-GB" sz="2400" b="0" dirty="0" smtClean="0">
                <a:solidFill>
                  <a:schemeClr val="tx1"/>
                </a:solidFill>
              </a:rPr>
              <a:t>Minority Ethnic- increase the number of MA starts from minority ethnic communities to equal the population share by 2021</a:t>
            </a:r>
          </a:p>
          <a:p>
            <a:pPr marL="179388" lvl="1">
              <a:buFont typeface="Arial" pitchFamily="34" charset="0"/>
              <a:buChar char="•"/>
            </a:pPr>
            <a:r>
              <a:rPr lang="en-GB" sz="2400" b="0" dirty="0" smtClean="0">
                <a:solidFill>
                  <a:schemeClr val="tx1"/>
                </a:solidFill>
              </a:rPr>
              <a:t>to reduce to 60 per cent the percentage of MA frameworks where the gender balance is 75:25 or worse by 2021</a:t>
            </a:r>
          </a:p>
          <a:p>
            <a:pPr marL="179388" lvl="1">
              <a:buFont typeface="Arial" pitchFamily="34" charset="0"/>
              <a:buChar char="•"/>
            </a:pPr>
            <a:r>
              <a:rPr lang="en-GB" sz="2400" b="0" dirty="0" smtClean="0">
                <a:solidFill>
                  <a:schemeClr val="tx1"/>
                </a:solidFill>
              </a:rPr>
              <a:t>improve the number of care leavers who successfully take up MAs.</a:t>
            </a:r>
          </a:p>
          <a:p>
            <a:endParaRPr lang="en-GB" dirty="0"/>
          </a:p>
        </p:txBody>
      </p:sp>
      <p:sp>
        <p:nvSpPr>
          <p:cNvPr id="4" name="Content Placeholder 3"/>
          <p:cNvSpPr>
            <a:spLocks noGrp="1"/>
          </p:cNvSpPr>
          <p:nvPr>
            <p:ph sz="quarter" idx="13"/>
          </p:nvPr>
        </p:nvSpPr>
        <p:spPr>
          <a:xfrm>
            <a:off x="663575" y="590550"/>
            <a:ext cx="7573225" cy="730250"/>
          </a:xfrm>
        </p:spPr>
        <p:txBody>
          <a:bodyPr/>
          <a:lstStyle/>
          <a:p>
            <a:r>
              <a:rPr lang="en-GB" dirty="0" smtClean="0"/>
              <a:t>MA Equality Action Plan</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75" y="1708150"/>
            <a:ext cx="5895625" cy="4419050"/>
          </a:xfrm>
        </p:spPr>
        <p:txBody>
          <a:bodyPr/>
          <a:lstStyle/>
          <a:p>
            <a:pPr lvl="1">
              <a:buFont typeface="Arial" pitchFamily="34" charset="0"/>
              <a:buChar char="•"/>
            </a:pPr>
            <a:r>
              <a:rPr lang="en-GB" sz="2400" b="0" dirty="0" smtClean="0"/>
              <a:t>Working to develop </a:t>
            </a:r>
            <a:r>
              <a:rPr lang="en-GB" sz="2400" dirty="0" smtClean="0"/>
              <a:t>referral pathways </a:t>
            </a:r>
            <a:r>
              <a:rPr lang="en-GB" sz="2400" b="0" dirty="0" smtClean="0"/>
              <a:t>with our </a:t>
            </a:r>
            <a:r>
              <a:rPr lang="en-GB" sz="2400" dirty="0" smtClean="0"/>
              <a:t>Partners</a:t>
            </a:r>
            <a:r>
              <a:rPr lang="en-GB" sz="2400" b="0" dirty="0" smtClean="0"/>
              <a:t>  including </a:t>
            </a:r>
            <a:r>
              <a:rPr lang="en-GB" sz="2400" b="0" dirty="0" err="1" smtClean="0"/>
              <a:t>SAMH</a:t>
            </a:r>
            <a:r>
              <a:rPr lang="en-GB" sz="2400" b="0" dirty="0" smtClean="0"/>
              <a:t> to offer to all our providers support</a:t>
            </a:r>
          </a:p>
          <a:p>
            <a:pPr lvl="1">
              <a:buFont typeface="Arial" pitchFamily="34" charset="0"/>
              <a:buChar char="•"/>
            </a:pPr>
            <a:r>
              <a:rPr lang="en-GB" sz="2400" dirty="0" smtClean="0"/>
              <a:t>Challenge funded projects </a:t>
            </a:r>
            <a:r>
              <a:rPr lang="en-GB" sz="2400" b="0" dirty="0" smtClean="0"/>
              <a:t>for Providers and third sector organisations  eg Concept Northern</a:t>
            </a:r>
          </a:p>
          <a:p>
            <a:pPr lvl="1">
              <a:buFont typeface="Arial" pitchFamily="34" charset="0"/>
              <a:buChar char="•"/>
            </a:pPr>
            <a:r>
              <a:rPr lang="en-GB" sz="2400" b="0" dirty="0" smtClean="0"/>
              <a:t>Supporting </a:t>
            </a:r>
            <a:r>
              <a:rPr lang="en-GB" sz="2400" dirty="0" smtClean="0"/>
              <a:t>employers to take positive action </a:t>
            </a:r>
            <a:r>
              <a:rPr lang="en-GB" sz="2400" b="0" dirty="0" smtClean="0"/>
              <a:t>eg Falkirk Council to recruit disabled people onto the MA programme</a:t>
            </a:r>
          </a:p>
        </p:txBody>
      </p:sp>
      <p:sp>
        <p:nvSpPr>
          <p:cNvPr id="4" name="Content Placeholder 3"/>
          <p:cNvSpPr>
            <a:spLocks noGrp="1"/>
          </p:cNvSpPr>
          <p:nvPr>
            <p:ph sz="quarter" idx="13"/>
          </p:nvPr>
        </p:nvSpPr>
        <p:spPr>
          <a:xfrm>
            <a:off x="663575" y="863600"/>
            <a:ext cx="7573225" cy="711200"/>
          </a:xfrm>
        </p:spPr>
        <p:txBody>
          <a:bodyPr/>
          <a:lstStyle/>
          <a:p>
            <a:r>
              <a:rPr lang="en-GB" smtClean="0"/>
              <a:t>Improving participation</a:t>
            </a:r>
            <a:endParaRPr lang="en-GB" dirty="0"/>
          </a:p>
        </p:txBody>
      </p:sp>
      <p:sp>
        <p:nvSpPr>
          <p:cNvPr id="5" name="Picture Placeholder 4"/>
          <p:cNvSpPr>
            <a:spLocks noGrp="1"/>
          </p:cNvSpPr>
          <p:nvPr>
            <p:ph type="pic" sz="quarter" idx="10"/>
          </p:nvPr>
        </p:nvSpPr>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75" y="2089150"/>
            <a:ext cx="5895625" cy="4038050"/>
          </a:xfrm>
        </p:spPr>
        <p:txBody>
          <a:bodyPr/>
          <a:lstStyle/>
          <a:p>
            <a:pPr lvl="1">
              <a:buNone/>
            </a:pPr>
            <a:r>
              <a:rPr lang="en-GB" sz="2400" b="0" dirty="0" smtClean="0"/>
              <a:t>  This ASN Fund is intended for use in overcoming specific barriers to participation and addressing the identifiable additional needs arising from a condition, disability or vulnerability in some participants.  </a:t>
            </a:r>
          </a:p>
          <a:p>
            <a:pPr lvl="1">
              <a:buNone/>
            </a:pPr>
            <a:r>
              <a:rPr lang="en-GB" sz="2400" b="0" dirty="0" smtClean="0"/>
              <a:t>The aim is to provide funding to support these individuals by contributing resources which meet these additional requirements for people who have been assessed as ready for EF Stage 2-4 provision.</a:t>
            </a:r>
            <a:endParaRPr lang="en-GB" sz="2400" b="0" dirty="0"/>
          </a:p>
        </p:txBody>
      </p:sp>
      <p:sp>
        <p:nvSpPr>
          <p:cNvPr id="4" name="Content Placeholder 3"/>
          <p:cNvSpPr>
            <a:spLocks noGrp="1"/>
          </p:cNvSpPr>
          <p:nvPr>
            <p:ph sz="quarter" idx="13"/>
          </p:nvPr>
        </p:nvSpPr>
        <p:spPr>
          <a:xfrm>
            <a:off x="568325" y="1035050"/>
            <a:ext cx="7573225" cy="692150"/>
          </a:xfrm>
        </p:spPr>
        <p:txBody>
          <a:bodyPr/>
          <a:lstStyle/>
          <a:p>
            <a:r>
              <a:rPr lang="en-GB" dirty="0" smtClean="0"/>
              <a:t>The EF ASN Access Fund</a:t>
            </a:r>
            <a:endParaRPr lang="en-GB" dirty="0"/>
          </a:p>
        </p:txBody>
      </p:sp>
    </p:spTree>
    <p:extLst>
      <p:ext uri="{BB962C8B-B14F-4D97-AF65-F5344CB8AC3E}">
        <p14:creationId xmlns:p14="http://schemas.microsoft.com/office/powerpoint/2010/main" val="1365892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75" y="1035050"/>
            <a:ext cx="5895625" cy="5092150"/>
          </a:xfrm>
        </p:spPr>
        <p:txBody>
          <a:bodyPr/>
          <a:lstStyle/>
          <a:p>
            <a:pPr>
              <a:buFont typeface="Arial" pitchFamily="34" charset="0"/>
              <a:buChar char="•"/>
            </a:pPr>
            <a:r>
              <a:rPr lang="en-GB" sz="2400" b="0" dirty="0" err="1" smtClean="0"/>
              <a:t>BSL</a:t>
            </a:r>
            <a:r>
              <a:rPr lang="en-GB" sz="2400" b="0" dirty="0" smtClean="0"/>
              <a:t> interpreter for induction and some course work and assessment, </a:t>
            </a:r>
          </a:p>
          <a:p>
            <a:pPr>
              <a:buFont typeface="Arial" pitchFamily="34" charset="0"/>
              <a:buChar char="•"/>
            </a:pPr>
            <a:r>
              <a:rPr lang="en-GB" sz="2400" b="0" dirty="0" smtClean="0"/>
              <a:t>Adjustable desk for a wheelchair user</a:t>
            </a:r>
          </a:p>
          <a:p>
            <a:pPr>
              <a:buFont typeface="Arial" pitchFamily="34" charset="0"/>
              <a:buChar char="•"/>
            </a:pPr>
            <a:r>
              <a:rPr lang="en-GB" sz="2400" b="0" dirty="0" smtClean="0"/>
              <a:t>Hire of a lighter weight wheel chair</a:t>
            </a:r>
          </a:p>
          <a:p>
            <a:pPr>
              <a:buFont typeface="Arial" pitchFamily="34" charset="0"/>
              <a:buChar char="•"/>
            </a:pPr>
            <a:r>
              <a:rPr lang="en-GB" sz="2400" b="0" dirty="0" smtClean="0"/>
              <a:t>Specialist coaching for an autistic client to sit </a:t>
            </a:r>
            <a:r>
              <a:rPr lang="en-GB" sz="2400" b="0" dirty="0" err="1" smtClean="0"/>
              <a:t>LGV</a:t>
            </a:r>
            <a:r>
              <a:rPr lang="en-GB" sz="2400" b="0" dirty="0" smtClean="0"/>
              <a:t> test</a:t>
            </a:r>
          </a:p>
          <a:p>
            <a:pPr>
              <a:buFont typeface="Arial" pitchFamily="34" charset="0"/>
              <a:buChar char="•"/>
            </a:pPr>
            <a:r>
              <a:rPr lang="en-GB" sz="2400" b="0" dirty="0" smtClean="0"/>
              <a:t>Vibrating alarm that shakes bed </a:t>
            </a:r>
          </a:p>
          <a:p>
            <a:pPr>
              <a:buFont typeface="Arial" pitchFamily="34" charset="0"/>
              <a:buChar char="•"/>
            </a:pPr>
            <a:r>
              <a:rPr lang="en-GB" sz="2400" b="0" dirty="0" smtClean="0"/>
              <a:t>Software and </a:t>
            </a:r>
            <a:r>
              <a:rPr lang="en-GB" sz="2400" b="0" dirty="0" err="1" smtClean="0"/>
              <a:t>Livescribe</a:t>
            </a:r>
            <a:r>
              <a:rPr lang="en-GB" sz="2400" b="0" dirty="0" smtClean="0"/>
              <a:t> pen for dyslexic client</a:t>
            </a:r>
          </a:p>
          <a:p>
            <a:pPr>
              <a:buFont typeface="Arial" pitchFamily="34" charset="0"/>
              <a:buChar char="•"/>
            </a:pPr>
            <a:r>
              <a:rPr lang="en-GB" sz="2400" b="0" dirty="0" err="1" smtClean="0"/>
              <a:t>RNIB</a:t>
            </a:r>
            <a:r>
              <a:rPr lang="en-GB" sz="2400" b="0" dirty="0" smtClean="0"/>
              <a:t> JAWS software, LCD magnifier screen, specialised keyboard</a:t>
            </a:r>
          </a:p>
          <a:p>
            <a:endParaRPr lang="en-GB" dirty="0"/>
          </a:p>
        </p:txBody>
      </p:sp>
      <p:sp>
        <p:nvSpPr>
          <p:cNvPr id="4" name="Content Placeholder 3"/>
          <p:cNvSpPr>
            <a:spLocks noGrp="1"/>
          </p:cNvSpPr>
          <p:nvPr>
            <p:ph sz="quarter" idx="13"/>
          </p:nvPr>
        </p:nvSpPr>
        <p:spPr>
          <a:xfrm>
            <a:off x="663575" y="292100"/>
            <a:ext cx="7573225" cy="876300"/>
          </a:xfrm>
        </p:spPr>
        <p:txBody>
          <a:bodyPr/>
          <a:lstStyle/>
          <a:p>
            <a:r>
              <a:rPr lang="en-GB" dirty="0" smtClean="0"/>
              <a:t>Examples of support </a:t>
            </a:r>
            <a:endParaRPr lang="en-GB" dirty="0"/>
          </a:p>
        </p:txBody>
      </p:sp>
    </p:spTree>
    <p:extLst>
      <p:ext uri="{BB962C8B-B14F-4D97-AF65-F5344CB8AC3E}">
        <p14:creationId xmlns:p14="http://schemas.microsoft.com/office/powerpoint/2010/main" val="177591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75" y="1695450"/>
            <a:ext cx="5895625" cy="4431750"/>
          </a:xfrm>
        </p:spPr>
        <p:txBody>
          <a:bodyPr/>
          <a:lstStyle/>
          <a:p>
            <a:r>
              <a:rPr lang="en-GB" sz="2400" b="0" dirty="0" smtClean="0"/>
              <a:t>The Needs Assessment , application form, FAQs and ASN Guides are all in Provider Central </a:t>
            </a:r>
            <a:r>
              <a:rPr lang="en-GB" dirty="0" smtClean="0"/>
              <a:t>:</a:t>
            </a:r>
          </a:p>
          <a:p>
            <a:r>
              <a:rPr lang="en-GB" sz="2000" dirty="0" smtClean="0">
                <a:solidFill>
                  <a:srgbClr val="0000FF"/>
                </a:solidFill>
                <a:hlinkClick r:id="rId4"/>
              </a:rPr>
              <a:t>Skills Development Scotland/Equality and Diversity</a:t>
            </a:r>
            <a:endParaRPr lang="en-GB" sz="2000" dirty="0" smtClean="0">
              <a:solidFill>
                <a:srgbClr val="0000FF"/>
              </a:solidFill>
            </a:endParaRPr>
          </a:p>
          <a:p>
            <a:r>
              <a:rPr lang="en-GB" dirty="0" smtClean="0"/>
              <a:t> </a:t>
            </a:r>
            <a:r>
              <a:rPr lang="en-GB" sz="2400" b="0" dirty="0" smtClean="0"/>
              <a:t>For advice  or more detail contact </a:t>
            </a:r>
            <a:r>
              <a:rPr lang="en-GB" sz="2400" dirty="0" smtClean="0"/>
              <a:t>April </a:t>
            </a:r>
            <a:r>
              <a:rPr lang="en-GB" sz="2400" b="0" dirty="0" smtClean="0"/>
              <a:t>        E:</a:t>
            </a:r>
            <a:r>
              <a:rPr lang="en-GB" dirty="0" smtClean="0"/>
              <a:t> </a:t>
            </a:r>
            <a:r>
              <a:rPr lang="en-GB" sz="2000" dirty="0" smtClean="0">
                <a:solidFill>
                  <a:schemeClr val="accent5">
                    <a:lumMod val="75000"/>
                  </a:schemeClr>
                </a:solidFill>
                <a:hlinkClick r:id="rId5"/>
              </a:rPr>
              <a:t>april.robertson@sds.co.uk</a:t>
            </a:r>
            <a:r>
              <a:rPr lang="en-GB" dirty="0" smtClean="0"/>
              <a:t> </a:t>
            </a:r>
            <a:r>
              <a:rPr lang="en-GB" sz="2400" b="0" dirty="0" smtClean="0"/>
              <a:t>T:01382 305556   or disability expert </a:t>
            </a:r>
            <a:r>
              <a:rPr lang="en-GB" sz="2400" dirty="0" smtClean="0"/>
              <a:t>Kirsteen Allison </a:t>
            </a:r>
            <a:r>
              <a:rPr lang="en-GB" sz="2400" b="0" dirty="0" smtClean="0"/>
              <a:t>e mail preferred as she is deaf E:</a:t>
            </a:r>
            <a:r>
              <a:rPr lang="en-GB" dirty="0" smtClean="0"/>
              <a:t>  </a:t>
            </a:r>
            <a:r>
              <a:rPr lang="en-GB" sz="2000" dirty="0" smtClean="0">
                <a:hlinkClick r:id="rId6"/>
              </a:rPr>
              <a:t>kirsteen.allison@sds.co.uk</a:t>
            </a:r>
            <a:r>
              <a:rPr lang="en-GB" sz="2000" dirty="0" smtClean="0"/>
              <a:t> </a:t>
            </a:r>
            <a:r>
              <a:rPr lang="en-GB" dirty="0" smtClean="0"/>
              <a:t>     </a:t>
            </a:r>
          </a:p>
          <a:p>
            <a:r>
              <a:rPr lang="en-GB" dirty="0" smtClean="0"/>
              <a:t> </a:t>
            </a:r>
            <a:r>
              <a:rPr lang="en-GB" sz="2400" b="0" dirty="0" smtClean="0"/>
              <a:t>Applications and queries go to : </a:t>
            </a:r>
            <a:r>
              <a:rPr lang="en-GB" sz="2000" u="sng" dirty="0" smtClean="0">
                <a:hlinkClick r:id="rId7"/>
              </a:rPr>
              <a:t>ASNAccessFund@sds.co.uk</a:t>
            </a:r>
            <a:r>
              <a:rPr lang="en-GB" sz="2000" dirty="0" smtClean="0"/>
              <a:t> </a:t>
            </a:r>
          </a:p>
          <a:p>
            <a:r>
              <a:rPr lang="en-GB" dirty="0" smtClean="0"/>
              <a:t> </a:t>
            </a:r>
          </a:p>
          <a:p>
            <a:endParaRPr lang="en-GB" dirty="0"/>
          </a:p>
        </p:txBody>
      </p:sp>
      <p:sp>
        <p:nvSpPr>
          <p:cNvPr id="4" name="Content Placeholder 3"/>
          <p:cNvSpPr>
            <a:spLocks noGrp="1"/>
          </p:cNvSpPr>
          <p:nvPr>
            <p:ph sz="quarter" idx="13"/>
          </p:nvPr>
        </p:nvSpPr>
        <p:spPr>
          <a:xfrm>
            <a:off x="663575" y="1003300"/>
            <a:ext cx="7573225" cy="806450"/>
          </a:xfrm>
        </p:spPr>
        <p:txBody>
          <a:bodyPr/>
          <a:lstStyle/>
          <a:p>
            <a:r>
              <a:rPr lang="en-GB" dirty="0" smtClean="0"/>
              <a:t>More information</a:t>
            </a:r>
            <a:endParaRPr lang="en-GB" dirty="0"/>
          </a:p>
        </p:txBody>
      </p:sp>
    </p:spTree>
    <p:extLst>
      <p:ext uri="{BB962C8B-B14F-4D97-AF65-F5344CB8AC3E}">
        <p14:creationId xmlns:p14="http://schemas.microsoft.com/office/powerpoint/2010/main" val="250311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partnerships.....</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sz="8000" dirty="0" smtClean="0"/>
              <a:t>        </a:t>
            </a:r>
            <a:r>
              <a:rPr lang="en-GB" sz="9600" dirty="0" smtClean="0"/>
              <a:t>?</a:t>
            </a:r>
          </a:p>
          <a:p>
            <a:endParaRPr lang="en-GB" dirty="0"/>
          </a:p>
        </p:txBody>
      </p:sp>
    </p:spTree>
    <p:extLst>
      <p:ext uri="{BB962C8B-B14F-4D97-AF65-F5344CB8AC3E}">
        <p14:creationId xmlns:p14="http://schemas.microsoft.com/office/powerpoint/2010/main" val="182978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PowerPoint Template Oct 14">
  <a:themeElements>
    <a:clrScheme name="SDS PowerPoint">
      <a:dk1>
        <a:srgbClr val="000000"/>
      </a:dk1>
      <a:lt1>
        <a:srgbClr val="FFFFFF"/>
      </a:lt1>
      <a:dk2>
        <a:srgbClr val="006072"/>
      </a:dk2>
      <a:lt2>
        <a:srgbClr val="00A1AF"/>
      </a:lt2>
      <a:accent1>
        <a:srgbClr val="F99B1C"/>
      </a:accent1>
      <a:accent2>
        <a:srgbClr val="006373"/>
      </a:accent2>
      <a:accent3>
        <a:srgbClr val="9BBB59"/>
      </a:accent3>
      <a:accent4>
        <a:srgbClr val="8064A2"/>
      </a:accent4>
      <a:accent5>
        <a:srgbClr val="4BACC6"/>
      </a:accent5>
      <a:accent6>
        <a:srgbClr val="F79646"/>
      </a:accent6>
      <a:hlink>
        <a:srgbClr val="F99B1C"/>
      </a:hlink>
      <a:folHlink>
        <a:srgbClr val="F99B1C"/>
      </a:folHlink>
    </a:clrScheme>
    <a:fontScheme name="SD Scot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2015DC30E63441B55D75BAB6BF3179" ma:contentTypeVersion="1" ma:contentTypeDescription="Create a new document." ma:contentTypeScope="" ma:versionID="7aea04bebad87cbbe5bc7eccfeccbcef">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16ABC5-AD9C-4393-A60D-B742EF1B29E5}">
  <ds:schemaRef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sharepoint/v3"/>
    <ds:schemaRef ds:uri="http://purl.org/dc/terms/"/>
    <ds:schemaRef ds:uri="http://purl.org/dc/dcmitype/"/>
  </ds:schemaRefs>
</ds:datastoreItem>
</file>

<file path=customXml/itemProps2.xml><?xml version="1.0" encoding="utf-8"?>
<ds:datastoreItem xmlns:ds="http://schemas.openxmlformats.org/officeDocument/2006/customXml" ds:itemID="{7C35560B-EE8C-4A39-A2D6-2360E609D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4D8F758-7FD5-42C6-9025-BD54B7E323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PowerPoint Template Oct 14</Template>
  <TotalTime>242</TotalTime>
  <Words>678</Words>
  <Application>Microsoft Office PowerPoint</Application>
  <PresentationFormat>On-screen Show (4:3)</PresentationFormat>
  <Paragraphs>76</Paragraphs>
  <Slides>9</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new PowerPoint Template Oct 14</vt:lpstr>
      <vt:lpstr>Custom Design</vt:lpstr>
      <vt:lpstr>Partnership working with SAMH and Concept Northern to improve access to  Modern Apprenticeships (MAs) &amp; Employability Fund (EF). </vt:lpstr>
      <vt:lpstr>Workshop content:</vt:lpstr>
      <vt:lpstr>PowerPoint Presentation</vt:lpstr>
      <vt:lpstr>PowerPoint Presentation</vt:lpstr>
      <vt:lpstr>PowerPoint Presentation</vt:lpstr>
      <vt:lpstr>PowerPoint Presentation</vt:lpstr>
      <vt:lpstr>PowerPoint Presentation</vt:lpstr>
      <vt:lpstr>PowerPoint Presentation</vt:lpstr>
      <vt:lpstr>Developing partnerships.....</vt:lpstr>
    </vt:vector>
  </TitlesOfParts>
  <Company>Skills Development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robertsona</dc:creator>
  <cp:lastModifiedBy>rita capaldi</cp:lastModifiedBy>
  <cp:revision>55</cp:revision>
  <dcterms:created xsi:type="dcterms:W3CDTF">2015-11-06T11:45:51Z</dcterms:created>
  <dcterms:modified xsi:type="dcterms:W3CDTF">2016-06-16T10:16:18Z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0x010100992015DC30E63441B55D75BAB6BF3179</vt:lpwstr>
  </property>
</Properties>
</file>