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66" r:id="rId2"/>
    <p:sldId id="269" r:id="rId3"/>
    <p:sldId id="270" r:id="rId4"/>
    <p:sldId id="271" r:id="rId5"/>
    <p:sldId id="272" r:id="rId6"/>
    <p:sldId id="273" r:id="rId7"/>
    <p:sldId id="276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8CE"/>
    <a:srgbClr val="FF5800"/>
    <a:srgbClr val="B1059D"/>
    <a:srgbClr val="003366"/>
    <a:srgbClr val="E73021"/>
    <a:srgbClr val="FFD745"/>
    <a:srgbClr val="618518"/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89561" autoAdjust="0"/>
  </p:normalViewPr>
  <p:slideViewPr>
    <p:cSldViewPr>
      <p:cViewPr varScale="1">
        <p:scale>
          <a:sx n="74" d="100"/>
          <a:sy n="74" d="100"/>
        </p:scale>
        <p:origin x="1374" y="72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95C73A-25FD-4761-93E6-DC986BC144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550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876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CD7406F-F0C4-4242-972D-4EE8970CA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47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762000" y="2057400"/>
            <a:ext cx="8001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defRPr sz="5400" b="1" baseline="30000">
                <a:solidFill>
                  <a:srgbClr val="0088CE"/>
                </a:solidFill>
                <a:latin typeface="Arial" charset="0"/>
              </a:defRPr>
            </a:lvl1pPr>
            <a:lvl2pPr>
              <a:lnSpc>
                <a:spcPct val="90000"/>
              </a:lnSpc>
              <a:defRPr sz="5400" b="1" baseline="30000">
                <a:solidFill>
                  <a:srgbClr val="0088CE"/>
                </a:solidFill>
                <a:latin typeface="Arial" charset="0"/>
              </a:defRPr>
            </a:lvl2pPr>
            <a:lvl3pPr>
              <a:lnSpc>
                <a:spcPct val="90000"/>
              </a:lnSpc>
              <a:defRPr sz="5400" b="1" baseline="30000">
                <a:solidFill>
                  <a:srgbClr val="0088CE"/>
                </a:solidFill>
                <a:latin typeface="Arial" charset="0"/>
              </a:defRPr>
            </a:lvl3pPr>
            <a:lvl4pPr>
              <a:lnSpc>
                <a:spcPct val="90000"/>
              </a:lnSpc>
              <a:defRPr sz="5400" b="1" baseline="30000">
                <a:solidFill>
                  <a:srgbClr val="0088CE"/>
                </a:solidFill>
                <a:latin typeface="Arial" charset="0"/>
              </a:defRPr>
            </a:lvl4pPr>
            <a:lvl5pPr>
              <a:lnSpc>
                <a:spcPct val="90000"/>
              </a:lnSpc>
              <a:defRPr sz="5400" b="1" baseline="30000">
                <a:solidFill>
                  <a:srgbClr val="0088CE"/>
                </a:solidFill>
                <a:latin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baseline="30000">
                <a:solidFill>
                  <a:srgbClr val="0088CE"/>
                </a:solidFill>
                <a:latin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baseline="30000">
                <a:solidFill>
                  <a:srgbClr val="0088CE"/>
                </a:solidFill>
                <a:latin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baseline="30000">
                <a:solidFill>
                  <a:srgbClr val="0088CE"/>
                </a:solidFill>
                <a:latin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baseline="30000">
                <a:solidFill>
                  <a:srgbClr val="0088CE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5" name="Picture 22" descr="Deaf_Action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925"/>
            <a:ext cx="9091613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1" name="Rectangle 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87450" y="4365625"/>
            <a:ext cx="5688013" cy="1223963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88CE"/>
                </a:solidFill>
              </a:defRPr>
            </a:lvl1pPr>
          </a:lstStyle>
          <a:p>
            <a:pPr lvl="0"/>
            <a:endParaRPr lang="en-US" altLang="en-US" noProof="0" smtClean="0"/>
          </a:p>
        </p:txBody>
      </p:sp>
      <p:sp>
        <p:nvSpPr>
          <p:cNvPr id="16410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1187450" y="2924175"/>
            <a:ext cx="5257800" cy="1009650"/>
          </a:xfrm>
          <a:solidFill>
            <a:schemeClr val="bg1">
              <a:alpha val="60001"/>
            </a:schemeClr>
          </a:solidFill>
        </p:spPr>
        <p:txBody>
          <a:bodyPr wrap="none" anchor="t"/>
          <a:lstStyle>
            <a:lvl1pPr>
              <a:defRPr sz="5400" baseline="30000"/>
            </a:lvl1pPr>
          </a:lstStyle>
          <a:p>
            <a:pPr lvl="0"/>
            <a:endParaRPr lang="en-US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2981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6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5" y="549275"/>
            <a:ext cx="1908175" cy="554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549275"/>
            <a:ext cx="5572125" cy="554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95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6624638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55650" y="1989138"/>
            <a:ext cx="7632700" cy="4103687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35382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8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8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989138"/>
            <a:ext cx="3740150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3740150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5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41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72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3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Deaf_Action_PPT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925"/>
            <a:ext cx="9091613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2" name="Rectangle 32"/>
          <p:cNvSpPr>
            <a:spLocks noChangeArrowheads="1"/>
          </p:cNvSpPr>
          <p:nvPr userDrawn="1"/>
        </p:nvSpPr>
        <p:spPr bwMode="auto">
          <a:xfrm>
            <a:off x="762000" y="620713"/>
            <a:ext cx="668972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defRPr sz="3000" b="1">
                <a:solidFill>
                  <a:srgbClr val="0088CE"/>
                </a:solidFill>
                <a:latin typeface="Arial" charset="0"/>
              </a:defRPr>
            </a:lvl1pPr>
            <a:lvl2pPr>
              <a:lnSpc>
                <a:spcPct val="90000"/>
              </a:lnSpc>
              <a:defRPr sz="3000" b="1">
                <a:solidFill>
                  <a:srgbClr val="0088CE"/>
                </a:solidFill>
                <a:latin typeface="Arial" charset="0"/>
              </a:defRPr>
            </a:lvl2pPr>
            <a:lvl3pPr>
              <a:lnSpc>
                <a:spcPct val="90000"/>
              </a:lnSpc>
              <a:defRPr sz="3000" b="1">
                <a:solidFill>
                  <a:srgbClr val="0088CE"/>
                </a:solidFill>
                <a:latin typeface="Arial" charset="0"/>
              </a:defRPr>
            </a:lvl3pPr>
            <a:lvl4pPr>
              <a:lnSpc>
                <a:spcPct val="90000"/>
              </a:lnSpc>
              <a:defRPr sz="3000" b="1">
                <a:solidFill>
                  <a:srgbClr val="0088CE"/>
                </a:solidFill>
                <a:latin typeface="Arial" charset="0"/>
              </a:defRPr>
            </a:lvl4pPr>
            <a:lvl5pPr>
              <a:lnSpc>
                <a:spcPct val="90000"/>
              </a:lnSpc>
              <a:defRPr sz="3000" b="1">
                <a:solidFill>
                  <a:srgbClr val="0088CE"/>
                </a:solidFill>
                <a:latin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8CE"/>
                </a:solidFill>
                <a:latin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8CE"/>
                </a:solidFill>
                <a:latin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8CE"/>
                </a:solidFill>
                <a:latin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8CE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549275"/>
            <a:ext cx="66246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89138"/>
            <a:ext cx="76327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88C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88CE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88CE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88CE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88CE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88CE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88CE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88CE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88C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1059D"/>
        </a:buClr>
        <a:buSzPct val="65000"/>
        <a:buFont typeface="Wingdings" pitchFamily="2" charset="2"/>
        <a:buChar char="l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1059D"/>
        </a:buClr>
        <a:buSzPct val="70000"/>
        <a:buFont typeface="Verdana" pitchFamily="34" charset="0"/>
        <a:buChar char="›"/>
        <a:defRPr sz="22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1059D"/>
        </a:buClr>
        <a:buSzPct val="55000"/>
        <a:buFont typeface="Verdana" pitchFamily="34" charset="0"/>
        <a:buChar char="-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1059D"/>
        </a:buClr>
        <a:buSzPct val="45000"/>
        <a:buFont typeface="Tw Cen MT Condensed Extra Bold" pitchFamily="34" charset="0"/>
        <a:buChar char="›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1059D"/>
        </a:buClr>
        <a:buSzPct val="65000"/>
        <a:buFont typeface="Tw Cen MT Condensed Extra Bold" pitchFamily="34" charset="0"/>
        <a:buChar char="›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1059D"/>
        </a:buClr>
        <a:buSzPct val="65000"/>
        <a:buFont typeface="Tw Cen MT Condensed Extra Bold" pitchFamily="34" charset="0"/>
        <a:buChar char="›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1059D"/>
        </a:buClr>
        <a:buSzPct val="65000"/>
        <a:buFont typeface="Tw Cen MT Condensed Extra Bold" pitchFamily="34" charset="0"/>
        <a:buChar char="›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1059D"/>
        </a:buClr>
        <a:buSzPct val="65000"/>
        <a:buFont typeface="Tw Cen MT Condensed Extra Bold" pitchFamily="34" charset="0"/>
        <a:buChar char="›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1059D"/>
        </a:buClr>
        <a:buSzPct val="65000"/>
        <a:buFont typeface="Tw Cen MT Condensed Extra Bold" pitchFamily="34" charset="0"/>
        <a:buChar char="›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faction.org.uk/" TargetMode="External"/><Relationship Id="rId2" Type="http://schemas.openxmlformats.org/officeDocument/2006/relationships/hyperlink" Target="mailto:bookings@deafaction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Help! We have a Deaf Student</a:t>
            </a:r>
            <a:endParaRPr lang="en-US" altLang="en-US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LEAD Conference 9 June 2016</a:t>
            </a:r>
          </a:p>
        </p:txBody>
      </p:sp>
      <p:grpSp>
        <p:nvGrpSpPr>
          <p:cNvPr id="3076" name="Group 15" descr="Logos for SQA, Positive About Disabled People, Investors in People" title="Logos"/>
          <p:cNvGrpSpPr>
            <a:grpSpLocks/>
          </p:cNvGrpSpPr>
          <p:nvPr/>
        </p:nvGrpSpPr>
        <p:grpSpPr bwMode="auto">
          <a:xfrm>
            <a:off x="7596188" y="4652963"/>
            <a:ext cx="1296987" cy="1655762"/>
            <a:chOff x="4785" y="2931"/>
            <a:chExt cx="817" cy="1043"/>
          </a:xfrm>
        </p:grpSpPr>
        <p:pic>
          <p:nvPicPr>
            <p:cNvPr id="3077" name="Picture 16" descr="Approved Centre Pos Blac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" y="2931"/>
              <a:ext cx="361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17" descr="PADP_E_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3355"/>
              <a:ext cx="363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18" descr="IIP_LOGO_BLA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3712"/>
              <a:ext cx="81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If there is nothing……..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Fewer Deaf applicants</a:t>
            </a:r>
          </a:p>
          <a:p>
            <a:pPr eaLnBrk="1" hangingPunct="1"/>
            <a:r>
              <a:rPr lang="en-GB" altLang="en-US" dirty="0" smtClean="0"/>
              <a:t>Stressed students</a:t>
            </a:r>
          </a:p>
          <a:p>
            <a:pPr eaLnBrk="1" hangingPunct="1"/>
            <a:r>
              <a:rPr lang="en-GB" altLang="en-US" dirty="0" smtClean="0"/>
              <a:t>Stressed lecturers </a:t>
            </a:r>
          </a:p>
          <a:p>
            <a:pPr eaLnBrk="1" hangingPunct="1"/>
            <a:r>
              <a:rPr lang="en-GB" altLang="en-US" dirty="0" err="1" smtClean="0"/>
              <a:t>Mis</a:t>
            </a:r>
            <a:r>
              <a:rPr lang="en-GB" altLang="en-US" dirty="0" smtClean="0"/>
              <a:t>-communication</a:t>
            </a:r>
          </a:p>
          <a:p>
            <a:pPr eaLnBrk="1" hangingPunct="1"/>
            <a:r>
              <a:rPr lang="en-GB" altLang="en-US" dirty="0" smtClean="0"/>
              <a:t>High drop out rate</a:t>
            </a:r>
          </a:p>
          <a:p>
            <a:pPr eaLnBrk="1" hangingPunct="1"/>
            <a:endParaRPr lang="en-GB" altLang="en-US" dirty="0" smtClean="0"/>
          </a:p>
        </p:txBody>
      </p:sp>
      <p:pic>
        <p:nvPicPr>
          <p:cNvPr id="12293" name="Picture 5" descr="C:\Users\sdickson\AppData\Local\Microsoft\Windows\Temporary Internet Files\Content.IE5\23301OJN\correzione-compiti[1].jpg" title="Picture of stressed per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82323"/>
            <a:ext cx="3740150" cy="291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 let me down!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would you communicate with a Deaf student?</a:t>
            </a:r>
          </a:p>
          <a:p>
            <a:endParaRPr lang="en-GB" dirty="0"/>
          </a:p>
          <a:p>
            <a:r>
              <a:rPr lang="en-GB" dirty="0" smtClean="0"/>
              <a:t>Do you have any experience of this?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2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“Can’t they just </a:t>
            </a:r>
            <a:r>
              <a:rPr lang="en-GB" dirty="0" err="1" smtClean="0"/>
              <a:t>lipread</a:t>
            </a:r>
            <a:r>
              <a:rPr lang="en-GB" dirty="0" smtClean="0"/>
              <a:t>?”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Only 30-40% of words are visible on the lips</a:t>
            </a:r>
          </a:p>
          <a:p>
            <a:r>
              <a:rPr lang="en-GB" dirty="0" smtClean="0"/>
              <a:t>Some words and letters look similar e.g.</a:t>
            </a:r>
            <a:r>
              <a:rPr lang="en-GB" i="1" dirty="0"/>
              <a:t> post, boast, most, </a:t>
            </a:r>
            <a:r>
              <a:rPr lang="en-GB" i="1" dirty="0" smtClean="0"/>
              <a:t>moat</a:t>
            </a:r>
          </a:p>
          <a:p>
            <a:r>
              <a:rPr lang="en-GB" dirty="0" smtClean="0"/>
              <a:t>These words </a:t>
            </a:r>
            <a:r>
              <a:rPr lang="en-GB" dirty="0"/>
              <a:t>have different </a:t>
            </a:r>
            <a:r>
              <a:rPr lang="en-GB" dirty="0" smtClean="0"/>
              <a:t>meanings! 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Need to know the subject of the conversation</a:t>
            </a:r>
          </a:p>
          <a:p>
            <a:r>
              <a:rPr lang="en-GB" dirty="0" smtClean="0"/>
              <a:t>Tiring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5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Lipreading</a:t>
            </a:r>
            <a:r>
              <a:rPr lang="en-GB" dirty="0" smtClean="0"/>
              <a:t> is easy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Find a partner</a:t>
            </a:r>
          </a:p>
          <a:p>
            <a:r>
              <a:rPr lang="en-GB" dirty="0" smtClean="0"/>
              <a:t>Person A read the sentences </a:t>
            </a:r>
            <a:r>
              <a:rPr lang="en-GB" i="1" dirty="0" smtClean="0"/>
              <a:t>with no voice!</a:t>
            </a:r>
          </a:p>
          <a:p>
            <a:r>
              <a:rPr lang="en-GB" dirty="0" smtClean="0"/>
              <a:t>Person B – did you understand?</a:t>
            </a:r>
          </a:p>
          <a:p>
            <a:r>
              <a:rPr lang="en-GB" dirty="0" smtClean="0"/>
              <a:t>Reverse process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How was that?</a:t>
            </a:r>
            <a:endParaRPr lang="en-GB" dirty="0"/>
          </a:p>
        </p:txBody>
      </p:sp>
      <p:pic>
        <p:nvPicPr>
          <p:cNvPr id="16386" name="Picture 2" descr="C:\Users\sdickson\AppData\Local\Microsoft\Windows\Temporary Internet Files\Content.IE5\KBK5H82D\Wink_Emote__Image_Chat_Codes_-_Faces_For_Facebook_Chat[1].jpg" title="Face with one eye open and one clos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924694" cy="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0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Interpreters registered with SASLI or NRCPD</a:t>
            </a:r>
          </a:p>
          <a:p>
            <a:r>
              <a:rPr lang="en-GB" dirty="0" smtClean="0"/>
              <a:t>Trainee or Qualified</a:t>
            </a:r>
          </a:p>
          <a:p>
            <a:r>
              <a:rPr lang="en-GB" dirty="0" smtClean="0"/>
              <a:t> Code of Conduct</a:t>
            </a:r>
          </a:p>
          <a:p>
            <a:r>
              <a:rPr lang="en-GB" dirty="0" smtClean="0"/>
              <a:t>CPD</a:t>
            </a:r>
          </a:p>
          <a:p>
            <a:endParaRPr lang="en-GB" dirty="0"/>
          </a:p>
        </p:txBody>
      </p:sp>
      <p:pic>
        <p:nvPicPr>
          <p:cNvPr id="5" name="Content Placeholder 4" descr="Logo of SASLI " title="Log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2428081"/>
            <a:ext cx="3149600" cy="3225800"/>
          </a:xfrm>
        </p:spPr>
      </p:pic>
      <p:pic>
        <p:nvPicPr>
          <p:cNvPr id="6" name="Content Placeholder 4" descr="Logo of SASLI" titl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875" y="2580481"/>
            <a:ext cx="31496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0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CSW</a:t>
            </a:r>
          </a:p>
          <a:p>
            <a:r>
              <a:rPr lang="en-GB" dirty="0" smtClean="0"/>
              <a:t>Deaf Action has a list</a:t>
            </a:r>
          </a:p>
          <a:p>
            <a:r>
              <a:rPr lang="en-GB" dirty="0" smtClean="0"/>
              <a:t>Working at a minimum Level 3 BSL</a:t>
            </a:r>
          </a:p>
          <a:p>
            <a:r>
              <a:rPr lang="en-GB" dirty="0" smtClean="0"/>
              <a:t>Skills tested and interviewed </a:t>
            </a:r>
            <a:endParaRPr lang="en-GB" dirty="0"/>
          </a:p>
        </p:txBody>
      </p:sp>
      <p:sp>
        <p:nvSpPr>
          <p:cNvPr id="4" name="Content Placeholder 3" descr="Adept logo" title="Log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Adept logo - Association of Deaf Education Professionals and Trainees" title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04306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0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989138"/>
            <a:ext cx="5112494" cy="4103687"/>
          </a:xfrm>
        </p:spPr>
        <p:txBody>
          <a:bodyPr/>
          <a:lstStyle/>
          <a:p>
            <a:r>
              <a:rPr lang="en-GB" dirty="0" smtClean="0"/>
              <a:t>Phone: 0800 014 1401</a:t>
            </a:r>
          </a:p>
          <a:p>
            <a:r>
              <a:rPr lang="en-GB" dirty="0" smtClean="0"/>
              <a:t>E-mail: </a:t>
            </a:r>
            <a:r>
              <a:rPr lang="en-GB" dirty="0" smtClean="0">
                <a:hlinkClick r:id="rId2"/>
              </a:rPr>
              <a:t>bookings@deafaction.org</a:t>
            </a:r>
            <a:endParaRPr lang="en-GB" dirty="0" smtClean="0"/>
          </a:p>
          <a:p>
            <a:r>
              <a:rPr lang="en-GB" dirty="0" smtClean="0"/>
              <a:t>SMS only: 07797 800 064</a:t>
            </a:r>
          </a:p>
          <a:p>
            <a:r>
              <a:rPr lang="en-GB" dirty="0" smtClean="0"/>
              <a:t>Fax: 0131 557 8283</a:t>
            </a:r>
          </a:p>
          <a:p>
            <a:r>
              <a:rPr lang="en-GB" dirty="0" smtClean="0">
                <a:solidFill>
                  <a:srgbClr val="0000FF"/>
                </a:solidFill>
                <a:hlinkClick r:id="rId3"/>
              </a:rPr>
              <a:t>Deaf Action 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Picture of lady" title="Picture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20888"/>
            <a:ext cx="1793238" cy="2706309"/>
          </a:xfrm>
        </p:spPr>
      </p:pic>
    </p:spTree>
    <p:extLst>
      <p:ext uri="{BB962C8B-B14F-4D97-AF65-F5344CB8AC3E}">
        <p14:creationId xmlns:p14="http://schemas.microsoft.com/office/powerpoint/2010/main" val="20804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Picture of confused cartoon face" title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0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22313" y="1412777"/>
            <a:ext cx="7772400" cy="2994124"/>
          </a:xfrm>
        </p:spPr>
        <p:txBody>
          <a:bodyPr/>
          <a:lstStyle/>
          <a:p>
            <a:r>
              <a:rPr lang="en-GB" dirty="0" smtClean="0"/>
              <a:t>Shaurna Dickson</a:t>
            </a:r>
          </a:p>
          <a:p>
            <a:r>
              <a:rPr lang="en-GB" dirty="0" smtClean="0"/>
              <a:t>0131 550 0999</a:t>
            </a:r>
          </a:p>
          <a:p>
            <a:r>
              <a:rPr lang="en-GB" dirty="0"/>
              <a:t>s</a:t>
            </a:r>
            <a:r>
              <a:rPr lang="en-GB" dirty="0" smtClean="0"/>
              <a:t>haurna.dickson@deafaction.org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0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So to start…….</a:t>
            </a:r>
            <a:endParaRPr lang="en-GB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does British Sign Language (BSL) mean to you?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Who are the people who use it?</a:t>
            </a:r>
          </a:p>
          <a:p>
            <a:pPr eaLnBrk="1" hangingPunct="1"/>
            <a:endParaRPr lang="en-GB" altLang="en-US" smtClean="0"/>
          </a:p>
        </p:txBody>
      </p:sp>
      <p:pic>
        <p:nvPicPr>
          <p:cNvPr id="4100" name="Picture 6" descr="DSC_02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97175"/>
            <a:ext cx="3740150" cy="2487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British Sign Language (BSL)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484313"/>
            <a:ext cx="3740150" cy="4608512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BSL is a language in its own right &amp; was recognised as such in March 2003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It is a visual-spatial language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It has its own grammar</a:t>
            </a:r>
          </a:p>
          <a:p>
            <a:pPr eaLnBrk="1" hangingPunct="1"/>
            <a:endParaRPr lang="en-GB" altLang="en-US" dirty="0" smtClean="0"/>
          </a:p>
        </p:txBody>
      </p:sp>
      <p:pic>
        <p:nvPicPr>
          <p:cNvPr id="5124" name="Picture 7" descr="debra whi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4613" y="1989138"/>
            <a:ext cx="2727325" cy="410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Who uses BSL?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484313"/>
            <a:ext cx="3740150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The Deaf community (many of whom consider themselves to belong to a cultural &amp; linguistic minority group)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i="1" dirty="0" smtClean="0"/>
              <a:t>Some </a:t>
            </a:r>
            <a:r>
              <a:rPr lang="en-GB" altLang="en-US" sz="2400" dirty="0" smtClean="0"/>
              <a:t>of the families &amp; friends of Deaf people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Works with Deaf people e.g. social workers, support workers, teachers &amp; interpreters</a:t>
            </a:r>
            <a:endParaRPr lang="en-GB" altLang="en-US" sz="2400" i="1" dirty="0" smtClean="0"/>
          </a:p>
          <a:p>
            <a:pPr eaLnBrk="1" hangingPunct="1"/>
            <a:endParaRPr lang="en-GB" altLang="en-US" dirty="0" smtClean="0"/>
          </a:p>
        </p:txBody>
      </p:sp>
      <p:pic>
        <p:nvPicPr>
          <p:cNvPr id="6148" name="Picture 8" descr="01Deaf Society 33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822575"/>
            <a:ext cx="3740150" cy="2436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Interpreter </a:t>
            </a:r>
            <a:r>
              <a:rPr lang="en-GB" altLang="en-US" sz="4400" smtClean="0"/>
              <a:t>V</a:t>
            </a:r>
            <a:r>
              <a:rPr lang="en-GB" altLang="en-US" smtClean="0"/>
              <a:t> CSW</a:t>
            </a:r>
          </a:p>
        </p:txBody>
      </p:sp>
      <p:pic>
        <p:nvPicPr>
          <p:cNvPr id="7171" name="Picture 2" descr="C:\Users\sdickson\AppData\Local\Microsoft\Windows\Temporary Internet Files\Content.IE5\WIGJIIH1\boxercartoon[1].jpg" title="Picture of cartoon boxers 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420938"/>
            <a:ext cx="3273425" cy="2236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is the difference?</a:t>
            </a:r>
          </a:p>
        </p:txBody>
      </p:sp>
      <p:sp>
        <p:nvSpPr>
          <p:cNvPr id="8195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Interpreter</a:t>
            </a:r>
          </a:p>
        </p:txBody>
      </p:sp>
      <p:sp>
        <p:nvSpPr>
          <p:cNvPr id="8196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 dirty="0" smtClean="0"/>
              <a:t>Specifically trained to interpret between English and BSL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/>
              <a:t>Knowledgeable about Deaf and hearing people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/>
              <a:t>Committed to undertaking continuous professional development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/>
              <a:t>Bound by a professional code of conduct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/>
              <a:t>Employed to work for both parties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8197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GB" altLang="en-US" sz="2000" dirty="0" smtClean="0"/>
              <a:t>CSW – Communication Support Worker</a:t>
            </a:r>
          </a:p>
        </p:txBody>
      </p:sp>
      <p:sp>
        <p:nvSpPr>
          <p:cNvPr id="8198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Work mainly within the education sector</a:t>
            </a:r>
          </a:p>
          <a:p>
            <a:pPr eaLnBrk="1" hangingPunct="1"/>
            <a:r>
              <a:rPr lang="en-GB" altLang="en-US" dirty="0" smtClean="0"/>
              <a:t>Work between English and BSL</a:t>
            </a:r>
          </a:p>
          <a:p>
            <a:pPr eaLnBrk="1" hangingPunct="1"/>
            <a:r>
              <a:rPr lang="en-GB" altLang="en-US" dirty="0" smtClean="0"/>
              <a:t>Work as part of the educational team</a:t>
            </a:r>
          </a:p>
          <a:p>
            <a:pPr eaLnBrk="1" hangingPunct="1"/>
            <a:r>
              <a:rPr lang="en-GB" altLang="en-US" dirty="0" smtClean="0"/>
              <a:t>Support students by e.g. notetaking, adapt learning materials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Additional support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Electronic </a:t>
            </a:r>
            <a:r>
              <a:rPr lang="en-GB" altLang="en-US" dirty="0" err="1" smtClean="0"/>
              <a:t>Notetakers</a:t>
            </a:r>
            <a:endParaRPr lang="en-GB" altLang="en-US" dirty="0" smtClean="0"/>
          </a:p>
          <a:p>
            <a:pPr eaLnBrk="1" hangingPunct="1"/>
            <a:r>
              <a:rPr lang="en-GB" altLang="en-US" dirty="0" smtClean="0"/>
              <a:t>Type what is being said onto a laptop or large screen</a:t>
            </a:r>
          </a:p>
          <a:p>
            <a:pPr eaLnBrk="1" hangingPunct="1"/>
            <a:r>
              <a:rPr lang="en-GB" altLang="en-US" dirty="0" smtClean="0"/>
              <a:t>BSL users find this helpful for notes</a:t>
            </a:r>
          </a:p>
        </p:txBody>
      </p:sp>
      <p:pic>
        <p:nvPicPr>
          <p:cNvPr id="9220" name="Picture 3" descr="Woman using laptop and white screen in background" title="Woman using lapto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8400" y="1989138"/>
            <a:ext cx="3079750" cy="410368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1"/>
          <p:cNvSpPr>
            <a:spLocks noGrp="1"/>
          </p:cNvSpPr>
          <p:nvPr>
            <p:ph type="subTitle" sz="quarter" idx="1"/>
          </p:nvPr>
        </p:nvSpPr>
        <p:spPr>
          <a:solidFill>
            <a:schemeClr val="bg1">
              <a:alpha val="41176"/>
            </a:schemeClr>
          </a:solidFill>
        </p:spPr>
        <p:txBody>
          <a:bodyPr/>
          <a:lstStyle/>
          <a:p>
            <a:pPr eaLnBrk="1" hangingPunct="1"/>
            <a:r>
              <a:rPr lang="en-GB" altLang="en-US" smtClean="0"/>
              <a:t>Simulated experience of interprting</a:t>
            </a:r>
          </a:p>
        </p:txBody>
      </p:sp>
      <p:sp>
        <p:nvSpPr>
          <p:cNvPr id="10243" name="Title 2"/>
          <p:cNvSpPr>
            <a:spLocks noGrp="1"/>
          </p:cNvSpPr>
          <p:nvPr>
            <p:ph type="ctrTitle" sz="quarter"/>
          </p:nvPr>
        </p:nvSpPr>
        <p:spPr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/>
            <a:r>
              <a:rPr lang="en-GB" altLang="en-US" smtClean="0"/>
              <a:t>The Tale of Molly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How was that?</a:t>
            </a:r>
          </a:p>
        </p:txBody>
      </p:sp>
      <p:pic>
        <p:nvPicPr>
          <p:cNvPr id="11267" name="Picture 2" descr="C:\Users\sdickson\AppData\Local\Microsoft\Windows\Temporary Internet Files\Content.IE5\KBK5H82D\scratching-head1[1].jpg" title="Picture little child scratching he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112838"/>
            <a:ext cx="5111750" cy="417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/>
              <a:t>What helped the process?</a:t>
            </a:r>
          </a:p>
          <a:p>
            <a:pPr eaLnBrk="1" hangingPunct="1">
              <a:defRPr/>
            </a:pPr>
            <a:endParaRPr lang="en-GB" altLang="en-US" sz="28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/>
              <a:t>What hindered the process?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af Action 2011">
  <a:themeElements>
    <a:clrScheme name="Deaf Action 2011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Deaf Action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af Action 2011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af Action 2011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af Action 201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af Action 2011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LSS Template</Template>
  <TotalTime>1359</TotalTime>
  <Words>405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Tw Cen MT Condensed Extra Bold</vt:lpstr>
      <vt:lpstr>Verdana</vt:lpstr>
      <vt:lpstr>Wingdings</vt:lpstr>
      <vt:lpstr>Deaf Action 2011</vt:lpstr>
      <vt:lpstr> Help! We have a Deaf Student</vt:lpstr>
      <vt:lpstr>So to start…….</vt:lpstr>
      <vt:lpstr>British Sign Language (BSL)</vt:lpstr>
      <vt:lpstr>Who uses BSL?</vt:lpstr>
      <vt:lpstr>Interpreter V CSW</vt:lpstr>
      <vt:lpstr>What is the difference?</vt:lpstr>
      <vt:lpstr>Additional support</vt:lpstr>
      <vt:lpstr>The Tale of Molly</vt:lpstr>
      <vt:lpstr>How was that?</vt:lpstr>
      <vt:lpstr>If there is nothing……..</vt:lpstr>
      <vt:lpstr>Communication let me down!</vt:lpstr>
      <vt:lpstr>“Can’t they just lipread?”</vt:lpstr>
      <vt:lpstr>Lipreading is easy </vt:lpstr>
      <vt:lpstr>Booking</vt:lpstr>
      <vt:lpstr>Booking</vt:lpstr>
      <vt:lpstr>How to book</vt:lpstr>
      <vt:lpstr>PowerPoint Presentation</vt:lpstr>
      <vt:lpstr>Thanks!</vt:lpstr>
    </vt:vector>
  </TitlesOfParts>
  <Company>LSOS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COMPLAINTS AND THE MEDIA  - AN EXERCISE IN EDUCATION</dc:title>
  <dc:creator>Shaurna Dickson</dc:creator>
  <cp:lastModifiedBy>rita capaldi</cp:lastModifiedBy>
  <cp:revision>97</cp:revision>
  <dcterms:created xsi:type="dcterms:W3CDTF">2007-02-05T10:09:08Z</dcterms:created>
  <dcterms:modified xsi:type="dcterms:W3CDTF">2016-06-16T10:28:30Z</dcterms:modified>
</cp:coreProperties>
</file>