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590" autoAdjust="0"/>
  </p:normalViewPr>
  <p:slideViewPr>
    <p:cSldViewPr snapToGrid="0" snapToObject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0570298"/>
      </p:ext>
    </p:extLst>
  </p:cSld>
  <p:clrMapOvr>
    <a:masterClrMapping/>
  </p:clrMapOvr>
  <p:transition spd="med" advTm="1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182179"/>
      </p:ext>
    </p:extLst>
  </p:cSld>
  <p:clrMapOvr>
    <a:masterClrMapping/>
  </p:clrMapOvr>
  <p:transition spd="med" advTm="1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7962567"/>
      </p:ext>
    </p:extLst>
  </p:cSld>
  <p:clrMapOvr>
    <a:masterClrMapping/>
  </p:clrMapOvr>
  <p:transition spd="med" advTm="1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0495767"/>
      </p:ext>
    </p:extLst>
  </p:cSld>
  <p:clrMapOvr>
    <a:masterClrMapping/>
  </p:clrMapOvr>
  <p:transition spd="med" advTm="1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120549"/>
      </p:ext>
    </p:extLst>
  </p:cSld>
  <p:clrMapOvr>
    <a:masterClrMapping/>
  </p:clrMapOvr>
  <p:transition spd="med" advTm="1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0468411"/>
      </p:ext>
    </p:extLst>
  </p:cSld>
  <p:clrMapOvr>
    <a:masterClrMapping/>
  </p:clrMapOvr>
  <p:transition spd="med" advTm="1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3557090"/>
      </p:ext>
    </p:extLst>
  </p:cSld>
  <p:clrMapOvr>
    <a:masterClrMapping/>
  </p:clrMapOvr>
  <p:transition spd="med" advTm="1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962242"/>
      </p:ext>
    </p:extLst>
  </p:cSld>
  <p:clrMapOvr>
    <a:masterClrMapping/>
  </p:clrMapOvr>
  <p:transition spd="med" advTm="1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094497"/>
      </p:ext>
    </p:extLst>
  </p:cSld>
  <p:clrMapOvr>
    <a:masterClrMapping/>
  </p:clrMapOvr>
  <p:transition spd="med" advTm="1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074334"/>
      </p:ext>
    </p:extLst>
  </p:cSld>
  <p:clrMapOvr>
    <a:masterClrMapping/>
  </p:clrMapOvr>
  <p:transition spd="med" advTm="1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072098"/>
      </p:ext>
    </p:extLst>
  </p:cSld>
  <p:clrMapOvr>
    <a:masterClrMapping/>
  </p:clrMapOvr>
  <p:transition spd="med" advTm="1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484296"/>
            <a:ext cx="9144000" cy="537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7A6CB05-EF0D-4296-98DA-9030A70A99C0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20/06/2016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26A2185-0A65-4592-AD98-703428D0B9D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10136"/>
            <a:ext cx="801961" cy="69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279" y="5792707"/>
            <a:ext cx="1188715" cy="93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64" y="0"/>
            <a:ext cx="9153164" cy="1484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956" y="5889742"/>
            <a:ext cx="738866" cy="73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74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15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ism-uni.org/bestpractice/" TargetMode="External"/><Relationship Id="rId2" Type="http://schemas.openxmlformats.org/officeDocument/2006/relationships/hyperlink" Target="http://www.autism-uni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utism.org.uk/about/in-education/further-education.aspx" TargetMode="External"/><Relationship Id="rId4" Type="http://schemas.openxmlformats.org/officeDocument/2006/relationships/hyperlink" Target="http://www.autism.org.uk/professionals/teachers/fe-he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wledge.scot.nhs.uk/home/learning-and-cpd/learning-spaces/autism-spectrum-disorder.aspx" TargetMode="External"/><Relationship Id="rId2" Type="http://schemas.openxmlformats.org/officeDocument/2006/relationships/hyperlink" Target="http://scottishtransitions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utismstrategyscotland.org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nnie.watson@strath.ac.uk" TargetMode="External"/><Relationship Id="rId2" Type="http://schemas.openxmlformats.org/officeDocument/2006/relationships/hyperlink" Target="http://www.autismnetworkscotland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Supporting autistic students in Further and Higher Education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Annie Watson</a:t>
            </a:r>
          </a:p>
          <a:p>
            <a:r>
              <a:rPr lang="en-US" dirty="0" smtClean="0"/>
              <a:t>Network Advisor</a:t>
            </a:r>
          </a:p>
          <a:p>
            <a:r>
              <a:rPr lang="en-US" dirty="0" smtClean="0"/>
              <a:t>Autism Network Scotland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50382"/>
      </p:ext>
    </p:extLst>
  </p:cSld>
  <p:clrMapOvr>
    <a:masterClrMapping/>
  </p:clrMapOvr>
  <p:transition spd="med" advTm="1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0666"/>
            <a:ext cx="9144000" cy="5373704"/>
          </a:xfrm>
        </p:spPr>
        <p:txBody>
          <a:bodyPr/>
          <a:lstStyle/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Support to structure free study time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Timetables, reminders, apps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Support to develop own routine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Needs assessment prior to starting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As well as academic needs, consider time management and planning support, and any support needed with sensory sensitivities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83169"/>
      </p:ext>
    </p:extLst>
  </p:cSld>
  <p:clrMapOvr>
    <a:masterClrMapping/>
  </p:clrMapOvr>
  <p:transition spd="med" advTm="15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7431"/>
            <a:ext cx="9144000" cy="5373704"/>
          </a:xfrm>
        </p:spPr>
        <p:txBody>
          <a:bodyPr/>
          <a:lstStyle/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Be proactive in offering support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Ensure channels to access support are clear and open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Even if they do not want to engage initially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Disability Advisor, Student </a:t>
            </a:r>
            <a:r>
              <a:rPr lang="en-US" dirty="0" err="1">
                <a:solidFill>
                  <a:srgbClr val="254061"/>
                </a:solidFill>
              </a:rPr>
              <a:t>Counselling</a:t>
            </a:r>
            <a:r>
              <a:rPr lang="en-US" dirty="0">
                <a:solidFill>
                  <a:srgbClr val="254061"/>
                </a:solidFill>
              </a:rPr>
              <a:t>, Advice on accommodation, benefits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Regular reviews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Make sure they know where there is a quiet space they can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94496"/>
      </p:ext>
    </p:extLst>
  </p:cSld>
  <p:clrMapOvr>
    <a:masterClrMapping/>
  </p:clrMapOvr>
  <p:transition spd="med" advTm="15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6750"/>
            <a:ext cx="9144000" cy="5373704"/>
          </a:xfrm>
        </p:spPr>
        <p:txBody>
          <a:bodyPr/>
          <a:lstStyle/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Link up with local autism support services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Opportunities for the student to access support or social activities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Advice on autism-specific issues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Autism training/information for staff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u="sng" dirty="0">
                <a:solidFill>
                  <a:srgbClr val="254061"/>
                </a:solidFill>
              </a:rPr>
              <a:t>All </a:t>
            </a:r>
            <a:r>
              <a:rPr lang="en-US" dirty="0">
                <a:solidFill>
                  <a:srgbClr val="254061"/>
                </a:solidFill>
              </a:rPr>
              <a:t>staff should know where to look for information or training on supporting autistic students </a:t>
            </a:r>
          </a:p>
          <a:p>
            <a:pPr lvl="2" indent="-285750">
              <a:buFont typeface="Arial"/>
              <a:buChar char="–"/>
            </a:pPr>
            <a:r>
              <a:rPr lang="en-US" dirty="0">
                <a:solidFill>
                  <a:srgbClr val="254061"/>
                </a:solidFill>
              </a:rPr>
              <a:t>e.g. info on staff website/portal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81496"/>
      </p:ext>
    </p:extLst>
  </p:cSld>
  <p:clrMapOvr>
    <a:masterClrMapping/>
  </p:clrMapOvr>
  <p:transition spd="med" advTm="15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773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254061"/>
                </a:solidFill>
              </a:rPr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26016"/>
            <a:ext cx="9144000" cy="5373704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254061"/>
                </a:solidFill>
              </a:rPr>
              <a:t>Autism and </a:t>
            </a:r>
            <a:r>
              <a:rPr lang="en-US" sz="2400" dirty="0" err="1">
                <a:solidFill>
                  <a:srgbClr val="254061"/>
                </a:solidFill>
              </a:rPr>
              <a:t>Uni</a:t>
            </a:r>
            <a:r>
              <a:rPr lang="en-US" sz="2400" dirty="0">
                <a:solidFill>
                  <a:srgbClr val="254061"/>
                </a:solidFill>
              </a:rPr>
              <a:t> </a:t>
            </a:r>
            <a:r>
              <a:rPr lang="en-US" sz="2400" dirty="0" smtClean="0">
                <a:solidFill>
                  <a:srgbClr val="254061"/>
                </a:solidFill>
              </a:rPr>
              <a:t>project </a:t>
            </a:r>
            <a:r>
              <a:rPr lang="en-US" sz="2400" dirty="0" smtClean="0">
                <a:solidFill>
                  <a:srgbClr val="254061"/>
                </a:solidFill>
                <a:hlinkClick r:id="rId2"/>
              </a:rPr>
              <a:t>Autism and </a:t>
            </a:r>
            <a:r>
              <a:rPr lang="en-US" sz="2400" dirty="0" err="1" smtClean="0">
                <a:solidFill>
                  <a:srgbClr val="254061"/>
                </a:solidFill>
                <a:hlinkClick r:id="rId2"/>
              </a:rPr>
              <a:t>Uni</a:t>
            </a:r>
            <a:r>
              <a:rPr lang="en-US" sz="2400" dirty="0" smtClean="0">
                <a:solidFill>
                  <a:srgbClr val="254061"/>
                </a:solidFill>
                <a:hlinkClick r:id="rId2"/>
              </a:rPr>
              <a:t> </a:t>
            </a:r>
            <a:endParaRPr lang="en-US" sz="2400" dirty="0">
              <a:solidFill>
                <a:srgbClr val="254061"/>
              </a:solidFill>
            </a:endParaRPr>
          </a:p>
          <a:p>
            <a:pPr lvl="1"/>
            <a:r>
              <a:rPr lang="en-US" sz="2000" dirty="0">
                <a:solidFill>
                  <a:srgbClr val="254061"/>
                </a:solidFill>
              </a:rPr>
              <a:t>Good practice guides: </a:t>
            </a:r>
            <a:r>
              <a:rPr lang="en-US" sz="2400" dirty="0" smtClean="0">
                <a:solidFill>
                  <a:srgbClr val="0000FF"/>
                </a:solidFill>
                <a:hlinkClick r:id="rId3"/>
              </a:rPr>
              <a:t>Autism and </a:t>
            </a:r>
            <a:r>
              <a:rPr lang="en-US" sz="2400" dirty="0" err="1" smtClean="0">
                <a:solidFill>
                  <a:srgbClr val="0000FF"/>
                </a:solidFill>
                <a:hlinkClick r:id="rId3"/>
              </a:rPr>
              <a:t>Uni</a:t>
            </a:r>
            <a:r>
              <a:rPr lang="en-US" sz="2400" dirty="0" smtClean="0">
                <a:solidFill>
                  <a:srgbClr val="0000FF"/>
                </a:solidFill>
                <a:hlinkClick r:id="rId3"/>
              </a:rPr>
              <a:t>/Best Practice </a:t>
            </a:r>
            <a:endParaRPr lang="en-US" sz="24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sz="1100" dirty="0">
              <a:solidFill>
                <a:srgbClr val="25406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254061"/>
                </a:solidFill>
              </a:rPr>
              <a:t>Autism Network Scotland event on Transitions in FE/HE – slides available</a:t>
            </a:r>
          </a:p>
          <a:p>
            <a:endParaRPr lang="en-US" sz="1100" dirty="0">
              <a:solidFill>
                <a:srgbClr val="25406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254061"/>
                </a:solidFill>
              </a:rPr>
              <a:t>National Autistic Society website</a:t>
            </a:r>
          </a:p>
          <a:p>
            <a:pPr lvl="1"/>
            <a:r>
              <a:rPr lang="en-GB" sz="2400" dirty="0" smtClean="0">
                <a:solidFill>
                  <a:srgbClr val="0000FF"/>
                </a:solidFill>
                <a:hlinkClick r:id="rId4"/>
              </a:rPr>
              <a:t>The National Autistic Society/Education Professionals </a:t>
            </a:r>
            <a:r>
              <a:rPr lang="en-US" sz="2400" dirty="0" smtClean="0">
                <a:solidFill>
                  <a:srgbClr val="0000FF"/>
                </a:solidFill>
              </a:rPr>
              <a:t>                    </a:t>
            </a:r>
            <a:r>
              <a:rPr lang="en-US" sz="2000" dirty="0" smtClean="0">
                <a:solidFill>
                  <a:srgbClr val="254061"/>
                </a:solidFill>
              </a:rPr>
              <a:t>(for professionals</a:t>
            </a:r>
            <a:r>
              <a:rPr lang="en-US" sz="2000" dirty="0">
                <a:solidFill>
                  <a:srgbClr val="254061"/>
                </a:solidFill>
              </a:rPr>
              <a:t>)</a:t>
            </a:r>
          </a:p>
          <a:p>
            <a:pPr lvl="1"/>
            <a:r>
              <a:rPr lang="en-GB" sz="2400" dirty="0" smtClean="0">
                <a:solidFill>
                  <a:srgbClr val="0000FF"/>
                </a:solidFill>
                <a:hlinkClick r:id="rId5"/>
              </a:rPr>
              <a:t>The National Autistic Society/Further and Higher Education </a:t>
            </a:r>
            <a:r>
              <a:rPr lang="en-US" sz="2400" dirty="0" smtClean="0">
                <a:solidFill>
                  <a:srgbClr val="0000FF"/>
                </a:solidFill>
              </a:rPr>
              <a:t>         </a:t>
            </a:r>
            <a:r>
              <a:rPr lang="en-US" sz="2000" dirty="0" smtClean="0">
                <a:solidFill>
                  <a:srgbClr val="254061"/>
                </a:solidFill>
              </a:rPr>
              <a:t>(</a:t>
            </a:r>
            <a:r>
              <a:rPr lang="en-US" sz="2000" dirty="0">
                <a:solidFill>
                  <a:srgbClr val="254061"/>
                </a:solidFill>
              </a:rPr>
              <a:t>for students)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70622"/>
      </p:ext>
    </p:extLst>
  </p:cSld>
  <p:clrMapOvr>
    <a:masterClrMapping/>
  </p:clrMapOvr>
  <p:transition spd="med" advTm="15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847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254061"/>
                </a:solidFill>
              </a:rPr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44057"/>
            <a:ext cx="9144000" cy="429383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>
                <a:solidFill>
                  <a:srgbClr val="254061"/>
                </a:solidFill>
              </a:rPr>
              <a:t>Scottish Transitions Forum – </a:t>
            </a:r>
            <a:r>
              <a:rPr lang="en-US" sz="2400" dirty="0" smtClean="0">
                <a:solidFill>
                  <a:srgbClr val="0000FF"/>
                </a:solidFill>
                <a:hlinkClick r:id="rId2"/>
              </a:rPr>
              <a:t>Scottish Transitions Forum  </a:t>
            </a:r>
            <a:endParaRPr lang="en-US" sz="2400" dirty="0">
              <a:solidFill>
                <a:srgbClr val="0000FF"/>
              </a:solidFill>
            </a:endParaRPr>
          </a:p>
          <a:p>
            <a:pPr marL="1085850" lvl="1" indent="-342900">
              <a:buFont typeface="Arial"/>
              <a:buChar char="•"/>
            </a:pPr>
            <a:r>
              <a:rPr lang="en-US" sz="2200" dirty="0">
                <a:solidFill>
                  <a:srgbClr val="254061"/>
                </a:solidFill>
              </a:rPr>
              <a:t>Principles of Good Transitions 2</a:t>
            </a:r>
          </a:p>
          <a:p>
            <a:pPr marL="1085850" lvl="1" indent="-342900">
              <a:buFont typeface="Arial"/>
              <a:buChar char="•"/>
            </a:pPr>
            <a:r>
              <a:rPr lang="en-US" sz="2200" dirty="0">
                <a:solidFill>
                  <a:srgbClr val="254061"/>
                </a:solidFill>
              </a:rPr>
              <a:t>PoGT3 with Autism supplement due Autumn 2016</a:t>
            </a:r>
          </a:p>
          <a:p>
            <a:pPr lvl="1" indent="0">
              <a:buNone/>
            </a:pPr>
            <a:endParaRPr lang="en-US" sz="1200" dirty="0">
              <a:solidFill>
                <a:srgbClr val="25406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600" dirty="0">
                <a:solidFill>
                  <a:srgbClr val="254061"/>
                </a:solidFill>
              </a:rPr>
              <a:t>NHS Education for Scotland Autism Training Framework</a:t>
            </a:r>
          </a:p>
          <a:p>
            <a:pPr marL="1085850" lvl="1" indent="-34290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  <a:hlinkClick r:id="rId3"/>
              </a:rPr>
              <a:t>The Knowledge Network/Autism Spectrum Disorder</a:t>
            </a:r>
            <a:r>
              <a:rPr lang="en-US" sz="2200" dirty="0">
                <a:solidFill>
                  <a:srgbClr val="254061"/>
                </a:solidFill>
              </a:rPr>
              <a:t>	</a:t>
            </a:r>
          </a:p>
          <a:p>
            <a:pPr marL="342900" indent="-342900">
              <a:buFont typeface="Arial"/>
              <a:buChar char="•"/>
            </a:pPr>
            <a:endParaRPr lang="en-US" sz="1200" dirty="0">
              <a:solidFill>
                <a:srgbClr val="25406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600" dirty="0">
                <a:solidFill>
                  <a:srgbClr val="254061"/>
                </a:solidFill>
              </a:rPr>
              <a:t>Scottish Strategy for Autism </a:t>
            </a:r>
          </a:p>
          <a:p>
            <a:pPr marL="1085850" lvl="1" indent="-34290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  <a:hlinkClick r:id="rId4"/>
              </a:rPr>
              <a:t>The Scottish Strategy for Autism </a:t>
            </a:r>
            <a:endParaRPr lang="en-US" sz="2400" dirty="0">
              <a:solidFill>
                <a:srgbClr val="0000FF"/>
              </a:solidFill>
            </a:endParaRPr>
          </a:p>
          <a:p>
            <a:pPr marL="1085850" lvl="1" indent="-342900">
              <a:buFont typeface="Arial"/>
              <a:buChar char="•"/>
            </a:pPr>
            <a:r>
              <a:rPr lang="en-US" sz="2000" dirty="0">
                <a:solidFill>
                  <a:srgbClr val="254061"/>
                </a:solidFill>
              </a:rPr>
              <a:t>Working Group 2 on Transitions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08979" y="26340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991905"/>
      </p:ext>
    </p:extLst>
  </p:cSld>
  <p:clrMapOvr>
    <a:masterClrMapping/>
  </p:clrMapOvr>
  <p:transition spd="med" advTm="15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54372"/>
            <a:ext cx="9144000" cy="4503628"/>
          </a:xfrm>
        </p:spPr>
        <p:txBody>
          <a:bodyPr/>
          <a:lstStyle/>
          <a:p>
            <a:pPr lvl="0" algn="ctr"/>
            <a:r>
              <a:rPr lang="en-US" dirty="0" smtClean="0">
                <a:solidFill>
                  <a:srgbClr val="0000FF"/>
                </a:solidFill>
                <a:hlinkClick r:id="rId2"/>
              </a:rPr>
              <a:t>Autism Network Scotland</a:t>
            </a:r>
            <a:endParaRPr lang="en-US" dirty="0">
              <a:solidFill>
                <a:srgbClr val="0000FF"/>
              </a:solidFill>
            </a:endParaRPr>
          </a:p>
          <a:p>
            <a:pPr lvl="0" algn="ctr"/>
            <a:endParaRPr lang="en-US" sz="1400" dirty="0">
              <a:solidFill>
                <a:srgbClr val="254061"/>
              </a:solidFill>
            </a:endParaRPr>
          </a:p>
          <a:p>
            <a:pPr lvl="0" algn="ctr"/>
            <a:r>
              <a:rPr lang="en-US" dirty="0">
                <a:solidFill>
                  <a:srgbClr val="254061"/>
                </a:solidFill>
              </a:rPr>
              <a:t>0141 444 8146</a:t>
            </a:r>
          </a:p>
          <a:p>
            <a:pPr lvl="0" algn="ctr"/>
            <a:endParaRPr lang="en-US" sz="1400" dirty="0">
              <a:solidFill>
                <a:srgbClr val="254061"/>
              </a:solidFill>
            </a:endParaRPr>
          </a:p>
          <a:p>
            <a:pPr lvl="0" algn="ctr"/>
            <a:r>
              <a:rPr lang="en-US" dirty="0" smtClean="0">
                <a:solidFill>
                  <a:srgbClr val="254061"/>
                </a:solidFill>
                <a:hlinkClick r:id="rId3"/>
              </a:rPr>
              <a:t>annie.watson@strath.ac.uk</a:t>
            </a:r>
            <a:r>
              <a:rPr lang="en-US" dirty="0" smtClean="0">
                <a:solidFill>
                  <a:srgbClr val="254061"/>
                </a:solidFill>
              </a:rPr>
              <a:t> </a:t>
            </a:r>
            <a:endParaRPr lang="en-US" dirty="0">
              <a:solidFill>
                <a:srgbClr val="25406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215822"/>
      </p:ext>
    </p:extLst>
  </p:cSld>
  <p:clrMapOvr>
    <a:masterClrMapping/>
  </p:clrMapOvr>
  <p:transition spd="med" advTm="1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06" y="1583848"/>
            <a:ext cx="8548195" cy="4808628"/>
          </a:xfrm>
        </p:spPr>
        <p:txBody>
          <a:bodyPr>
            <a:normAutofit fontScale="850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Autism Network Scotland: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66700" indent="-2667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hub of impartial and reliable information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about autism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66700" indent="-2667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Signposts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individuals on the autistic spectrum, their families and carers &amp; practitioners to local services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66700" indent="-2667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Facilitates networks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to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support knowledge exchange &amp; promote awareness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of autism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66700" indent="-266700"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Facilitates independent consultation and/or networking for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local authorities</a:t>
            </a:r>
          </a:p>
          <a:p>
            <a:pPr>
              <a:defRPr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66700" indent="-2667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Supports the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Scottish Strategy for Autism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25666"/>
      </p:ext>
    </p:extLst>
  </p:cSld>
  <p:clrMapOvr>
    <a:masterClrMapping/>
  </p:clrMapOvr>
  <p:transition spd="med" advTm="1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892" y="2625645"/>
            <a:ext cx="7617027" cy="22826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What are some of the barriers </a:t>
            </a:r>
          </a:p>
          <a:p>
            <a:pPr algn="ctr"/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to learning for students on </a:t>
            </a:r>
          </a:p>
          <a:p>
            <a:pPr algn="ctr"/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the autism spectrum?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18836"/>
      </p:ext>
    </p:extLst>
  </p:cSld>
  <p:clrMapOvr>
    <a:masterClrMapping/>
  </p:clrMapOvr>
  <p:transition spd="med" advTm="1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40901"/>
            <a:ext cx="9144000" cy="5373704"/>
          </a:xfrm>
        </p:spPr>
        <p:txBody>
          <a:bodyPr/>
          <a:lstStyle/>
          <a:p>
            <a:pPr marL="342900" lvl="0" indent="-3429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Transitions</a:t>
            </a:r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254061"/>
                </a:solidFill>
              </a:rPr>
              <a:t>Into College/University</a:t>
            </a:r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254061"/>
                </a:solidFill>
              </a:rPr>
              <a:t>Through College/University</a:t>
            </a:r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254061"/>
                </a:solidFill>
              </a:rPr>
              <a:t>Out of College/University</a:t>
            </a:r>
          </a:p>
          <a:p>
            <a:pPr lvl="1"/>
            <a:endParaRPr lang="en-US" sz="1200" dirty="0">
              <a:solidFill>
                <a:srgbClr val="254061"/>
              </a:solidFill>
            </a:endParaRPr>
          </a:p>
          <a:p>
            <a:pPr lvl="1">
              <a:buFont typeface="Arial"/>
              <a:buChar char="–"/>
            </a:pPr>
            <a:r>
              <a:rPr lang="en-US" dirty="0">
                <a:solidFill>
                  <a:srgbClr val="254061"/>
                </a:solidFill>
              </a:rPr>
              <a:t>Horizontal </a:t>
            </a:r>
            <a:r>
              <a:rPr lang="en-US" dirty="0" err="1">
                <a:solidFill>
                  <a:srgbClr val="254061"/>
                </a:solidFill>
              </a:rPr>
              <a:t>vs</a:t>
            </a:r>
            <a:r>
              <a:rPr lang="en-US" dirty="0">
                <a:solidFill>
                  <a:srgbClr val="254061"/>
                </a:solidFill>
              </a:rPr>
              <a:t> Vertical transitions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E.g. During one day: different lecturers, different teaching styles, different activities, different rooms</a:t>
            </a:r>
          </a:p>
        </p:txBody>
      </p:sp>
    </p:spTree>
    <p:extLst>
      <p:ext uri="{BB962C8B-B14F-4D97-AF65-F5344CB8AC3E}">
        <p14:creationId xmlns:p14="http://schemas.microsoft.com/office/powerpoint/2010/main" val="611850020"/>
      </p:ext>
    </p:extLst>
  </p:cSld>
  <p:clrMapOvr>
    <a:masterClrMapping/>
  </p:clrMapOvr>
  <p:transition spd="med" advTm="1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12716"/>
            <a:ext cx="9144000" cy="5373704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Unstructured time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Lack of routine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Reliance on self management of time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Unclear where to go</a:t>
            </a:r>
          </a:p>
          <a:p>
            <a:pPr lvl="1"/>
            <a:r>
              <a:rPr lang="en-US" dirty="0">
                <a:solidFill>
                  <a:srgbClr val="254061"/>
                </a:solidFill>
              </a:rPr>
              <a:t>E.g. during breaks, where to buy lunch</a:t>
            </a:r>
          </a:p>
          <a:p>
            <a:endParaRPr lang="en-US" sz="1200" dirty="0">
              <a:solidFill>
                <a:srgbClr val="254061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Unclear support structures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Lack of named person/contact to go 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95792"/>
      </p:ext>
    </p:extLst>
  </p:cSld>
  <p:clrMapOvr>
    <a:masterClrMapping/>
  </p:clrMapOvr>
  <p:transition spd="med" advTm="15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66" y="1841019"/>
            <a:ext cx="9144000" cy="5373704"/>
          </a:xfrm>
        </p:spPr>
        <p:txBody>
          <a:bodyPr/>
          <a:lstStyle/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Social environment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Peer pressure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Emphasis on group work</a:t>
            </a:r>
          </a:p>
          <a:p>
            <a:pPr lvl="0" defTabSz="457200">
              <a:defRPr/>
            </a:pPr>
            <a:endParaRPr lang="en-US" sz="1300" dirty="0">
              <a:solidFill>
                <a:srgbClr val="254061"/>
              </a:solidFill>
            </a:endParaRP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Disclosure of diagnosis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Anxiety</a:t>
            </a:r>
          </a:p>
          <a:p>
            <a:pPr lvl="0" defTabSz="457200">
              <a:defRPr/>
            </a:pPr>
            <a:endParaRPr lang="en-US" sz="1200" dirty="0">
              <a:solidFill>
                <a:srgbClr val="254061"/>
              </a:solidFill>
            </a:endParaRP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Practical – transport to and from College/University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41793"/>
      </p:ext>
    </p:extLst>
  </p:cSld>
  <p:clrMapOvr>
    <a:masterClrMapping/>
  </p:clrMapOvr>
  <p:transition spd="med" advTm="15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96472"/>
            <a:ext cx="9144000" cy="3861527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rgbClr val="254061"/>
                </a:solidFill>
              </a:rPr>
              <a:t>How can we overcome some </a:t>
            </a:r>
            <a:endParaRPr lang="en-US" sz="4400" dirty="0" smtClean="0">
              <a:solidFill>
                <a:srgbClr val="254061"/>
              </a:solidFill>
            </a:endParaRPr>
          </a:p>
          <a:p>
            <a:pPr algn="ctr"/>
            <a:r>
              <a:rPr lang="en-US" sz="4400" dirty="0" smtClean="0">
                <a:solidFill>
                  <a:srgbClr val="254061"/>
                </a:solidFill>
              </a:rPr>
              <a:t>of </a:t>
            </a:r>
            <a:r>
              <a:rPr lang="en-US" sz="4400" dirty="0">
                <a:solidFill>
                  <a:srgbClr val="254061"/>
                </a:solidFill>
              </a:rPr>
              <a:t>these barriers?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14428"/>
      </p:ext>
    </p:extLst>
  </p:cSld>
  <p:clrMapOvr>
    <a:masterClrMapping/>
  </p:clrMapOvr>
  <p:transition spd="med" advTm="15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59362"/>
            <a:ext cx="9144000" cy="394714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Clear communication</a:t>
            </a:r>
          </a:p>
          <a:p>
            <a:endParaRPr lang="en-US" dirty="0">
              <a:solidFill>
                <a:srgbClr val="25406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Clear structures and procedures</a:t>
            </a:r>
          </a:p>
          <a:p>
            <a:endParaRPr lang="en-US" dirty="0">
              <a:solidFill>
                <a:srgbClr val="25406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Planning and support through times of change</a:t>
            </a:r>
          </a:p>
          <a:p>
            <a:endParaRPr lang="en-US" dirty="0">
              <a:solidFill>
                <a:srgbClr val="25406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254061"/>
                </a:solidFill>
              </a:rPr>
              <a:t>Proactive offering of support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49253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54061"/>
                </a:solidFill>
              </a:rPr>
              <a:t>What is good practice for students on the autism </a:t>
            </a:r>
            <a:r>
              <a:rPr lang="en-US" sz="3200" dirty="0" smtClean="0">
                <a:solidFill>
                  <a:srgbClr val="254061"/>
                </a:solidFill>
              </a:rPr>
              <a:t>spectrum </a:t>
            </a:r>
            <a:r>
              <a:rPr lang="en-US" sz="3200" dirty="0">
                <a:solidFill>
                  <a:srgbClr val="254061"/>
                </a:solidFill>
              </a:rPr>
              <a:t>will often benefit </a:t>
            </a:r>
            <a:r>
              <a:rPr lang="en-US" sz="3200" dirty="0" smtClean="0">
                <a:solidFill>
                  <a:srgbClr val="254061"/>
                </a:solidFill>
              </a:rPr>
              <a:t>all:</a:t>
            </a:r>
            <a:endParaRPr lang="en-US" sz="3200" dirty="0">
              <a:solidFill>
                <a:srgbClr val="254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00266"/>
      </p:ext>
    </p:extLst>
  </p:cSld>
  <p:clrMapOvr>
    <a:masterClrMapping/>
  </p:clrMapOvr>
  <p:transition spd="med" advTm="15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26280"/>
            <a:ext cx="9144000" cy="5373704"/>
          </a:xfrm>
        </p:spPr>
        <p:txBody>
          <a:bodyPr/>
          <a:lstStyle/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Support through transitions</a:t>
            </a:r>
          </a:p>
          <a:p>
            <a:pPr lvl="1" defTabSz="457200">
              <a:buFont typeface="Arial"/>
              <a:buChar char="–"/>
              <a:defRPr/>
            </a:pPr>
            <a:r>
              <a:rPr lang="en-US" dirty="0">
                <a:solidFill>
                  <a:srgbClr val="254061"/>
                </a:solidFill>
              </a:rPr>
              <a:t>Some Universities/Colleges have dedicated Transitions </a:t>
            </a:r>
            <a:r>
              <a:rPr lang="en-US" dirty="0" err="1">
                <a:solidFill>
                  <a:srgbClr val="254061"/>
                </a:solidFill>
              </a:rPr>
              <a:t>programmes</a:t>
            </a:r>
            <a:r>
              <a:rPr lang="en-US" dirty="0">
                <a:solidFill>
                  <a:srgbClr val="254061"/>
                </a:solidFill>
              </a:rPr>
              <a:t> for new autistic students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Provide detailed information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Prepare for changes</a:t>
            </a:r>
          </a:p>
          <a:p>
            <a:pPr marL="342900" lvl="0" indent="-342900" defTabSz="457200">
              <a:buFont typeface="Arial"/>
              <a:buChar char="•"/>
              <a:defRPr/>
            </a:pPr>
            <a:r>
              <a:rPr lang="en-US" dirty="0">
                <a:solidFill>
                  <a:srgbClr val="254061"/>
                </a:solidFill>
              </a:rPr>
              <a:t>Buddy/mentoring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40512"/>
      </p:ext>
    </p:extLst>
  </p:cSld>
  <p:clrMapOvr>
    <a:masterClrMapping/>
  </p:clrMapOvr>
  <p:transition spd="med" advTm="15000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457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1_Office Theme</vt:lpstr>
      <vt:lpstr>Supporting autistic students in Further and Higher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good practice for students on the autism spectrum will often benefit all:</vt:lpstr>
      <vt:lpstr>PowerPoint Presentation</vt:lpstr>
      <vt:lpstr>PowerPoint Presentation</vt:lpstr>
      <vt:lpstr>PowerPoint Presentation</vt:lpstr>
      <vt:lpstr>PowerPoint Presentation</vt:lpstr>
      <vt:lpstr>More information</vt:lpstr>
      <vt:lpstr>More information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autistic students in Further and Higher Education</dc:title>
  <dc:creator>Annie Watson</dc:creator>
  <cp:lastModifiedBy>rita capaldi</cp:lastModifiedBy>
  <cp:revision>6</cp:revision>
  <dcterms:created xsi:type="dcterms:W3CDTF">2016-06-07T11:13:45Z</dcterms:created>
  <dcterms:modified xsi:type="dcterms:W3CDTF">2016-06-20T10:31:18Z</dcterms:modified>
</cp:coreProperties>
</file>