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0"/>
  </p:notesMasterIdLst>
  <p:sldIdLst>
    <p:sldId id="257" r:id="rId5"/>
    <p:sldId id="258" r:id="rId6"/>
    <p:sldId id="274" r:id="rId7"/>
    <p:sldId id="275" r:id="rId8"/>
    <p:sldId id="266" r:id="rId9"/>
    <p:sldId id="280" r:id="rId10"/>
    <p:sldId id="281" r:id="rId11"/>
    <p:sldId id="267" r:id="rId12"/>
    <p:sldId id="273" r:id="rId13"/>
    <p:sldId id="276" r:id="rId14"/>
    <p:sldId id="279" r:id="rId15"/>
    <p:sldId id="268" r:id="rId16"/>
    <p:sldId id="282" r:id="rId17"/>
    <p:sldId id="277" r:id="rId18"/>
    <p:sldId id="278"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F689F"/>
    <a:srgbClr val="840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p:cViewPr>
        <p:scale>
          <a:sx n="60" d="100"/>
          <a:sy n="60" d="100"/>
        </p:scale>
        <p:origin x="104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1EBCC-355A-4910-8153-379CC10D67CB}" type="datetimeFigureOut">
              <a:rPr lang="en-GB" smtClean="0"/>
              <a:t>16/06/2016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4812C-1061-4464-B91F-725860056762}" type="slidenum">
              <a:rPr lang="en-GB" smtClean="0"/>
              <a:t>‹#›</a:t>
            </a:fld>
            <a:endParaRPr lang="en-GB"/>
          </a:p>
        </p:txBody>
      </p:sp>
    </p:spTree>
    <p:extLst>
      <p:ext uri="{BB962C8B-B14F-4D97-AF65-F5344CB8AC3E}">
        <p14:creationId xmlns:p14="http://schemas.microsoft.com/office/powerpoint/2010/main" val="74860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1</a:t>
            </a:fld>
            <a:endParaRPr lang="en-GB"/>
          </a:p>
        </p:txBody>
      </p:sp>
    </p:spTree>
    <p:extLst>
      <p:ext uri="{BB962C8B-B14F-4D97-AF65-F5344CB8AC3E}">
        <p14:creationId xmlns:p14="http://schemas.microsoft.com/office/powerpoint/2010/main" val="279158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Think Positive- Ending Stigma and Discrimination and student self-management project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we do- a Scottish Government Funded student mental health project led by NUS Scotland.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Think Positive works to tackle the stigma around mental health</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2</a:t>
            </a:fld>
            <a:endParaRPr lang="en-GB"/>
          </a:p>
        </p:txBody>
      </p:sp>
    </p:spTree>
    <p:extLst>
      <p:ext uri="{BB962C8B-B14F-4D97-AF65-F5344CB8AC3E}">
        <p14:creationId xmlns:p14="http://schemas.microsoft.com/office/powerpoint/2010/main" val="279665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do this through conducting research- by asking real life students how these issues affect them, supporting policy and sharing good practice, training and creating networks and events like this one.</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3</a:t>
            </a:fld>
            <a:endParaRPr lang="en-GB"/>
          </a:p>
        </p:txBody>
      </p:sp>
    </p:spTree>
    <p:extLst>
      <p:ext uri="{BB962C8B-B14F-4D97-AF65-F5344CB8AC3E}">
        <p14:creationId xmlns:p14="http://schemas.microsoft.com/office/powerpoint/2010/main" val="123326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By asking students, we found out that stigma and discrimination happen too often. What is stigma? Labelling, prejudice often leading to negative stereotyping and discrimination.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Think Positive did a survey- asking students if they had ever been treated unfairly due to their mental health, what happened and how did this impact on their life. </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4</a:t>
            </a:fld>
            <a:endParaRPr lang="en-GB"/>
          </a:p>
        </p:txBody>
      </p:sp>
    </p:spTree>
    <p:extLst>
      <p:ext uri="{BB962C8B-B14F-4D97-AF65-F5344CB8AC3E}">
        <p14:creationId xmlns:p14="http://schemas.microsoft.com/office/powerpoint/2010/main" val="336089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heard stories of people who had been refused time off to attend therapy appointments, students who had been effectively told “sort it out or don’t return to class”. We heard that discussions around mental health were not welcomed and that on many occasions little or no attempts were made to accommodate reasonable adjustments. </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5</a:t>
            </a:fld>
            <a:endParaRPr lang="en-GB"/>
          </a:p>
        </p:txBody>
      </p:sp>
    </p:spTree>
    <p:extLst>
      <p:ext uri="{BB962C8B-B14F-4D97-AF65-F5344CB8AC3E}">
        <p14:creationId xmlns:p14="http://schemas.microsoft.com/office/powerpoint/2010/main" val="237814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Too embarrassed to go back to classes</a:t>
            </a:r>
          </a:p>
          <a:p>
            <a:pPr marL="0" indent="0">
              <a:buNone/>
            </a:pPr>
            <a:r>
              <a:rPr lang="en-GB" sz="1200" dirty="0" smtClean="0"/>
              <a:t>Financial pressure from paying for exams 		</a:t>
            </a:r>
          </a:p>
          <a:p>
            <a:pPr marL="0" indent="0">
              <a:buNone/>
            </a:pPr>
            <a:r>
              <a:rPr lang="en-GB" sz="1200" dirty="0" smtClean="0"/>
              <a:t>Doing badly in modules </a:t>
            </a:r>
          </a:p>
          <a:p>
            <a:pPr marL="0" indent="0">
              <a:buNone/>
            </a:pPr>
            <a:r>
              <a:rPr lang="en-GB" sz="1200" dirty="0" smtClean="0"/>
              <a:t>Feeling their illness was a personal weakness</a:t>
            </a:r>
          </a:p>
          <a:p>
            <a:pPr marL="0" indent="0">
              <a:buNone/>
            </a:pPr>
            <a:r>
              <a:rPr lang="en-GB" sz="1200" dirty="0" smtClean="0"/>
              <a:t>Stress of not being able to complete work on time, not being allowed an extension</a:t>
            </a:r>
          </a:p>
          <a:p>
            <a:pPr marL="0" indent="0">
              <a:buFont typeface="Arial" pitchFamily="34" charset="0"/>
              <a:buNone/>
            </a:pPr>
            <a:r>
              <a:rPr lang="en-GB" sz="1200" dirty="0" smtClean="0"/>
              <a:t>Having to argue was exhausting on top of illness            </a:t>
            </a:r>
          </a:p>
          <a:p>
            <a:pPr marL="0" indent="0">
              <a:buFont typeface="Arial" pitchFamily="34" charset="0"/>
              <a:buNone/>
            </a:pPr>
            <a:r>
              <a:rPr lang="en-GB" sz="1200" dirty="0" smtClean="0"/>
              <a:t>Increased self stigma 	 </a:t>
            </a:r>
          </a:p>
          <a:p>
            <a:pPr marL="0" indent="0">
              <a:buFont typeface="Arial" pitchFamily="34" charset="0"/>
              <a:buNone/>
            </a:pPr>
            <a:r>
              <a:rPr lang="en-GB" sz="1200" dirty="0" smtClean="0"/>
              <a:t>Feeling demoralised &amp; humiliated</a:t>
            </a:r>
          </a:p>
          <a:p>
            <a:pPr marL="0" indent="0">
              <a:buFont typeface="Arial" pitchFamily="34" charset="0"/>
              <a:buNone/>
            </a:pPr>
            <a:r>
              <a:rPr lang="en-GB" sz="1200" dirty="0" smtClean="0"/>
              <a:t>Worsened mental illness</a:t>
            </a:r>
          </a:p>
          <a:p>
            <a:pPr marL="0" indent="0">
              <a:buFont typeface="Arial" pitchFamily="34" charset="0"/>
              <a:buNone/>
            </a:pPr>
            <a:r>
              <a:rPr lang="en-GB" sz="1200" dirty="0" smtClean="0"/>
              <a:t>Headaches</a:t>
            </a:r>
            <a:r>
              <a:rPr lang="en-US" sz="1200" dirty="0" smtClean="0"/>
              <a:t>, stomach pain, stress</a:t>
            </a:r>
          </a:p>
          <a:p>
            <a:pPr marL="0" indent="0">
              <a:buFont typeface="Arial" pitchFamily="34" charset="0"/>
              <a:buNone/>
            </a:pPr>
            <a:r>
              <a:rPr lang="en-GB" sz="1200" dirty="0" smtClean="0"/>
              <a:t>“Mad</a:t>
            </a:r>
            <a:r>
              <a:rPr lang="en-US" sz="1200" dirty="0" smtClean="0"/>
              <a:t>e me feel even weaker than I already felt”</a:t>
            </a:r>
          </a:p>
          <a:p>
            <a:pPr marL="0" indent="0">
              <a:buFont typeface="Arial" pitchFamily="34" charset="0"/>
              <a:buNone/>
            </a:pPr>
            <a:r>
              <a:rPr lang="en-GB" sz="1200" dirty="0" smtClean="0"/>
              <a:t>Leaving university and not feeling able to return in future</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7</a:t>
            </a:fld>
            <a:endParaRPr lang="en-GB"/>
          </a:p>
        </p:txBody>
      </p:sp>
    </p:spTree>
    <p:extLst>
      <p:ext uri="{BB962C8B-B14F-4D97-AF65-F5344CB8AC3E}">
        <p14:creationId xmlns:p14="http://schemas.microsoft.com/office/powerpoint/2010/main" val="375187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we put this information into a guide which is available on our website and shared it with students and staff. We were able to challenge the thinking of some staff we spoke to who agreed that it was easy to miss the signs of a student in distress or crisis and they may have inadvertently acted in a similar way to the examples in the guide. </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8</a:t>
            </a:fld>
            <a:endParaRPr lang="en-GB"/>
          </a:p>
        </p:txBody>
      </p:sp>
    </p:spTree>
    <p:extLst>
      <p:ext uri="{BB962C8B-B14F-4D97-AF65-F5344CB8AC3E}">
        <p14:creationId xmlns:p14="http://schemas.microsoft.com/office/powerpoint/2010/main" val="309883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case studies are directly from students experiences  (anonymised)</a:t>
            </a:r>
          </a:p>
          <a:p>
            <a:r>
              <a:rPr lang="en-GB" dirty="0" smtClean="0"/>
              <a:t>In small groups discuss – what themes come up most? </a:t>
            </a:r>
          </a:p>
          <a:p>
            <a:r>
              <a:rPr lang="en-GB" dirty="0" smtClean="0"/>
              <a:t>What can we all do to stop these experiences being repeated?</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12</a:t>
            </a:fld>
            <a:endParaRPr lang="en-GB"/>
          </a:p>
        </p:txBody>
      </p:sp>
    </p:spTree>
    <p:extLst>
      <p:ext uri="{BB962C8B-B14F-4D97-AF65-F5344CB8AC3E}">
        <p14:creationId xmlns:p14="http://schemas.microsoft.com/office/powerpoint/2010/main" val="51926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Know what is in place at your university or college to support students</a:t>
            </a:r>
          </a:p>
          <a:p>
            <a:pPr lvl="1"/>
            <a:r>
              <a:rPr lang="en-GB" dirty="0" smtClean="0"/>
              <a:t>Challenge colleagues &amp; students on stigmatising comments</a:t>
            </a:r>
          </a:p>
          <a:p>
            <a:pPr lvl="1"/>
            <a:r>
              <a:rPr lang="en-GB" dirty="0" smtClean="0"/>
              <a:t>Find out what training is available if you feel you need more information and skills</a:t>
            </a:r>
          </a:p>
          <a:p>
            <a:pPr lvl="1"/>
            <a:r>
              <a:rPr lang="en-GB" dirty="0" smtClean="0"/>
              <a:t>Learn signs of difficulties &amp; distress and be confident asking students about them</a:t>
            </a:r>
          </a:p>
          <a:p>
            <a:endParaRPr lang="en-GB" dirty="0"/>
          </a:p>
        </p:txBody>
      </p:sp>
      <p:sp>
        <p:nvSpPr>
          <p:cNvPr id="4" name="Slide Number Placeholder 3"/>
          <p:cNvSpPr>
            <a:spLocks noGrp="1"/>
          </p:cNvSpPr>
          <p:nvPr>
            <p:ph type="sldNum" sz="quarter" idx="10"/>
          </p:nvPr>
        </p:nvSpPr>
        <p:spPr/>
        <p:txBody>
          <a:bodyPr/>
          <a:lstStyle/>
          <a:p>
            <a:fld id="{D4A4812C-1061-4464-B91F-725860056762}" type="slidenum">
              <a:rPr lang="en-GB" smtClean="0"/>
              <a:t>13</a:t>
            </a:fld>
            <a:endParaRPr lang="en-GB"/>
          </a:p>
        </p:txBody>
      </p:sp>
    </p:spTree>
    <p:extLst>
      <p:ext uri="{BB962C8B-B14F-4D97-AF65-F5344CB8AC3E}">
        <p14:creationId xmlns:p14="http://schemas.microsoft.com/office/powerpoint/2010/main" val="328984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47873637-2009-D645-8B8B-CC06CD09524E}" type="slidenum">
              <a:rPr lang="en-US"/>
              <a:pPr/>
              <a:t>‹#›</a:t>
            </a:fld>
            <a:endParaRPr lang="en-US" sz="1400">
              <a:latin typeface="Arial" charset="0"/>
            </a:endParaRPr>
          </a:p>
        </p:txBody>
      </p:sp>
    </p:spTree>
    <p:extLst>
      <p:ext uri="{BB962C8B-B14F-4D97-AF65-F5344CB8AC3E}">
        <p14:creationId xmlns:p14="http://schemas.microsoft.com/office/powerpoint/2010/main" val="3554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973708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EW Brand Scotland PPT page hea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0"/>
            <a:ext cx="9114757" cy="6858000"/>
          </a:xfrm>
          <a:prstGeom prst="rect">
            <a:avLst/>
          </a:prstGeom>
        </p:spPr>
      </p:pic>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hinkpositive.sco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nus.org.uk/en/nus-scotl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 Brand Scotland PPT title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5" y="0"/>
            <a:ext cx="9114757" cy="6858000"/>
          </a:xfrm>
          <a:prstGeom prst="rect">
            <a:avLst/>
          </a:prstGeom>
        </p:spPr>
      </p:pic>
      <p:sp>
        <p:nvSpPr>
          <p:cNvPr id="5" name="Title Placeholder 1"/>
          <p:cNvSpPr txBox="1">
            <a:spLocks/>
          </p:cNvSpPr>
          <p:nvPr/>
        </p:nvSpPr>
        <p:spPr bwMode="auto">
          <a:xfrm>
            <a:off x="476250" y="40259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BF689F"/>
                </a:solidFill>
                <a:latin typeface="Verdana" charset="0"/>
                <a:cs typeface="Verdana" charset="0"/>
              </a:rPr>
              <a:t>Think Positive</a:t>
            </a:r>
            <a:endParaRPr lang="en-US" sz="3200" dirty="0">
              <a:solidFill>
                <a:srgbClr val="BF689F"/>
              </a:solidFill>
              <a:latin typeface="Verdana" charset="0"/>
              <a:cs typeface="Verdana" charset="0"/>
            </a:endParaRPr>
          </a:p>
        </p:txBody>
      </p:sp>
      <p:sp>
        <p:nvSpPr>
          <p:cNvPr id="6" name="Title Placeholder 1"/>
          <p:cNvSpPr txBox="1">
            <a:spLocks/>
          </p:cNvSpPr>
          <p:nvPr/>
        </p:nvSpPr>
        <p:spPr bwMode="auto">
          <a:xfrm>
            <a:off x="476250" y="4676775"/>
            <a:ext cx="625599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solidFill>
                  <a:srgbClr val="840B55"/>
                </a:solidFill>
                <a:latin typeface="Verdana" charset="0"/>
                <a:cs typeface="Verdana" charset="0"/>
              </a:rPr>
              <a:t>Ending Stigma and Discrimination and the </a:t>
            </a:r>
            <a:r>
              <a:rPr lang="en-US" dirty="0">
                <a:solidFill>
                  <a:srgbClr val="840B55"/>
                </a:solidFill>
                <a:latin typeface="Verdana" charset="0"/>
                <a:cs typeface="Verdana" charset="0"/>
              </a:rPr>
              <a:t>S</a:t>
            </a:r>
            <a:r>
              <a:rPr lang="en-US" dirty="0" smtClean="0">
                <a:solidFill>
                  <a:srgbClr val="840B55"/>
                </a:solidFill>
                <a:latin typeface="Verdana" charset="0"/>
                <a:cs typeface="Verdana" charset="0"/>
              </a:rPr>
              <a:t>tudent Self-Management Project. </a:t>
            </a:r>
            <a:endParaRPr lang="en-US" dirty="0">
              <a:solidFill>
                <a:srgbClr val="840B55"/>
              </a:solidFill>
              <a:latin typeface="Verdana" charset="0"/>
              <a:cs typeface="Verdana" charset="0"/>
            </a:endParaRPr>
          </a:p>
        </p:txBody>
      </p:sp>
      <p:pic>
        <p:nvPicPr>
          <p:cNvPr id="9" name="Picture 8" descr="Logo for Positive About Student Mental Health" titl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170" y="116632"/>
            <a:ext cx="1306206" cy="1224136"/>
          </a:xfrm>
          <a:prstGeom prst="rect">
            <a:avLst/>
          </a:prstGeom>
        </p:spPr>
      </p:pic>
    </p:spTree>
    <p:extLst>
      <p:ext uri="{BB962C8B-B14F-4D97-AF65-F5344CB8AC3E}">
        <p14:creationId xmlns:p14="http://schemas.microsoft.com/office/powerpoint/2010/main" val="2009252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helps and what doesn’t</a:t>
            </a:r>
            <a:endParaRPr lang="en-GB" dirty="0"/>
          </a:p>
        </p:txBody>
      </p:sp>
      <p:pic>
        <p:nvPicPr>
          <p:cNvPr id="7" name="Picture 6" descr="Logo for Positive About Student Mental Health"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
        <p:nvSpPr>
          <p:cNvPr id="6" name="Rectangle 5"/>
          <p:cNvSpPr/>
          <p:nvPr/>
        </p:nvSpPr>
        <p:spPr>
          <a:xfrm>
            <a:off x="541784" y="1556792"/>
            <a:ext cx="9358808" cy="4893647"/>
          </a:xfrm>
          <a:prstGeom prst="rect">
            <a:avLst/>
          </a:prstGeom>
        </p:spPr>
        <p:txBody>
          <a:bodyPr wrap="square">
            <a:spAutoFit/>
          </a:bodyPr>
          <a:lstStyle/>
          <a:p>
            <a:pPr marL="342900" indent="-342900">
              <a:lnSpc>
                <a:spcPct val="150000"/>
              </a:lnSpc>
              <a:spcAft>
                <a:spcPts val="0"/>
              </a:spcAft>
              <a:buBlip>
                <a:blip r:embed="rId3"/>
              </a:buBlip>
            </a:pPr>
            <a:r>
              <a:rPr lang="en-GB" dirty="0" smtClean="0"/>
              <a:t>Friendships</a:t>
            </a:r>
          </a:p>
          <a:p>
            <a:pPr marL="342900" indent="-342900">
              <a:lnSpc>
                <a:spcPct val="150000"/>
              </a:lnSpc>
              <a:spcAft>
                <a:spcPts val="0"/>
              </a:spcAft>
              <a:buBlip>
                <a:blip r:embed="rId3"/>
              </a:buBlip>
            </a:pPr>
            <a:r>
              <a:rPr lang="en-GB" dirty="0" smtClean="0"/>
              <a:t>Extracurricular activities</a:t>
            </a:r>
          </a:p>
          <a:p>
            <a:pPr marL="342900" indent="-342900">
              <a:lnSpc>
                <a:spcPct val="150000"/>
              </a:lnSpc>
              <a:spcAft>
                <a:spcPts val="0"/>
              </a:spcAft>
              <a:buBlip>
                <a:blip r:embed="rId3"/>
              </a:buBlip>
            </a:pPr>
            <a:r>
              <a:rPr lang="en-GB" dirty="0" smtClean="0"/>
              <a:t>University/college </a:t>
            </a:r>
            <a:r>
              <a:rPr lang="en-GB" dirty="0"/>
              <a:t>formal </a:t>
            </a:r>
            <a:r>
              <a:rPr lang="en-GB" dirty="0" smtClean="0"/>
              <a:t>supports</a:t>
            </a:r>
            <a:endParaRPr lang="en-GB" dirty="0"/>
          </a:p>
          <a:p>
            <a:pPr marL="342900" indent="-342900">
              <a:lnSpc>
                <a:spcPct val="150000"/>
              </a:lnSpc>
              <a:spcAft>
                <a:spcPts val="0"/>
              </a:spcAft>
              <a:buBlip>
                <a:blip r:embed="rId3"/>
              </a:buBlip>
            </a:pPr>
            <a:r>
              <a:rPr lang="en-GB" dirty="0"/>
              <a:t> </a:t>
            </a:r>
            <a:r>
              <a:rPr lang="en-GB" dirty="0" smtClean="0"/>
              <a:t>Routine</a:t>
            </a:r>
            <a:r>
              <a:rPr lang="en-GB" dirty="0"/>
              <a:t>, including eating and </a:t>
            </a:r>
            <a:r>
              <a:rPr lang="en-GB" dirty="0" smtClean="0"/>
              <a:t>sleeping</a:t>
            </a:r>
          </a:p>
          <a:p>
            <a:pPr marL="342900" indent="-342900">
              <a:lnSpc>
                <a:spcPct val="150000"/>
              </a:lnSpc>
              <a:spcAft>
                <a:spcPts val="0"/>
              </a:spcAft>
              <a:buBlip>
                <a:blip r:embed="rId3"/>
              </a:buBlip>
            </a:pPr>
            <a:r>
              <a:rPr lang="en-GB" dirty="0" smtClean="0"/>
              <a:t>Supportive </a:t>
            </a:r>
            <a:r>
              <a:rPr lang="en-GB" dirty="0"/>
              <a:t>and understanding </a:t>
            </a:r>
            <a:r>
              <a:rPr lang="en-GB" dirty="0" smtClean="0"/>
              <a:t>staff</a:t>
            </a:r>
            <a:r>
              <a:rPr lang="en-GB" dirty="0"/>
              <a:t> </a:t>
            </a:r>
          </a:p>
          <a:p>
            <a:pPr marL="342900" indent="-342900">
              <a:lnSpc>
                <a:spcPct val="150000"/>
              </a:lnSpc>
              <a:spcAft>
                <a:spcPts val="0"/>
              </a:spcAft>
              <a:buBlip>
                <a:blip r:embed="rId3"/>
              </a:buBlip>
            </a:pPr>
            <a:r>
              <a:rPr lang="en-GB" dirty="0"/>
              <a:t>Organisation and planning </a:t>
            </a:r>
            <a:r>
              <a:rPr lang="en-GB" dirty="0" smtClean="0"/>
              <a:t>well</a:t>
            </a:r>
          </a:p>
          <a:p>
            <a:pPr marL="342900" indent="-342900">
              <a:lnSpc>
                <a:spcPct val="150000"/>
              </a:lnSpc>
              <a:spcAft>
                <a:spcPts val="0"/>
              </a:spcAft>
              <a:buBlip>
                <a:blip r:embed="rId3"/>
              </a:buBlip>
            </a:pPr>
            <a:r>
              <a:rPr lang="en-GB" dirty="0" smtClean="0"/>
              <a:t>Flexibility </a:t>
            </a:r>
            <a:r>
              <a:rPr lang="en-GB" dirty="0"/>
              <a:t>in course </a:t>
            </a:r>
            <a:r>
              <a:rPr lang="en-GB" dirty="0" smtClean="0"/>
              <a:t>structure</a:t>
            </a:r>
            <a:r>
              <a:rPr lang="en-GB" dirty="0"/>
              <a:t> </a:t>
            </a:r>
          </a:p>
          <a:p>
            <a:pPr marL="342900" indent="-342900">
              <a:lnSpc>
                <a:spcPct val="150000"/>
              </a:lnSpc>
              <a:spcAft>
                <a:spcPts val="0"/>
              </a:spcAft>
              <a:buBlip>
                <a:blip r:embed="rId3"/>
              </a:buBlip>
            </a:pPr>
            <a:r>
              <a:rPr lang="en-GB" dirty="0" smtClean="0"/>
              <a:t>Interest </a:t>
            </a:r>
            <a:r>
              <a:rPr lang="en-GB" dirty="0"/>
              <a:t>in subjects studied</a:t>
            </a:r>
          </a:p>
          <a:p>
            <a:pPr marL="457200" indent="-457200">
              <a:buBlip>
                <a:blip r:embed="rId3"/>
              </a:buBlip>
            </a:pPr>
            <a:endParaRPr lang="en-GB" dirty="0"/>
          </a:p>
        </p:txBody>
      </p:sp>
    </p:spTree>
    <p:extLst>
      <p:ext uri="{BB962C8B-B14F-4D97-AF65-F5344CB8AC3E}">
        <p14:creationId xmlns:p14="http://schemas.microsoft.com/office/powerpoint/2010/main" val="24159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helps and what doesn’t</a:t>
            </a:r>
            <a:endParaRPr lang="en-GB" dirty="0"/>
          </a:p>
        </p:txBody>
      </p:sp>
      <p:pic>
        <p:nvPicPr>
          <p:cNvPr id="7" name="Picture 6" descr="Logo for Positive About Student Mental Health"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
        <p:nvSpPr>
          <p:cNvPr id="5" name="Rectangle 4"/>
          <p:cNvSpPr/>
          <p:nvPr/>
        </p:nvSpPr>
        <p:spPr>
          <a:xfrm>
            <a:off x="611560" y="1650280"/>
            <a:ext cx="7630492" cy="4524315"/>
          </a:xfrm>
          <a:prstGeom prst="rect">
            <a:avLst/>
          </a:prstGeom>
        </p:spPr>
        <p:txBody>
          <a:bodyPr wrap="square">
            <a:spAutoFit/>
          </a:bodyPr>
          <a:lstStyle/>
          <a:p>
            <a:pPr marL="342900" indent="-342900">
              <a:spcAft>
                <a:spcPts val="0"/>
              </a:spcAft>
              <a:buBlip>
                <a:blip r:embed="rId3"/>
              </a:buBlip>
            </a:pPr>
            <a:r>
              <a:rPr lang="en-GB" dirty="0"/>
              <a:t>Managing </a:t>
            </a:r>
            <a:r>
              <a:rPr lang="en-GB" dirty="0" smtClean="0"/>
              <a:t>time</a:t>
            </a:r>
          </a:p>
          <a:p>
            <a:pPr marL="342900" indent="-342900">
              <a:spcAft>
                <a:spcPts val="0"/>
              </a:spcAft>
              <a:buBlip>
                <a:blip r:embed="rId3"/>
              </a:buBlip>
            </a:pPr>
            <a:r>
              <a:rPr lang="en-GB" dirty="0" smtClean="0"/>
              <a:t>Exam </a:t>
            </a:r>
            <a:r>
              <a:rPr lang="en-GB" dirty="0"/>
              <a:t>or assessment </a:t>
            </a:r>
            <a:r>
              <a:rPr lang="en-GB" dirty="0" smtClean="0"/>
              <a:t>stress</a:t>
            </a:r>
          </a:p>
          <a:p>
            <a:pPr marL="342900" indent="-342900">
              <a:spcAft>
                <a:spcPts val="0"/>
              </a:spcAft>
              <a:buBlip>
                <a:blip r:embed="rId3"/>
              </a:buBlip>
            </a:pPr>
            <a:r>
              <a:rPr lang="en-GB" dirty="0" smtClean="0"/>
              <a:t>Loneliness</a:t>
            </a:r>
          </a:p>
          <a:p>
            <a:pPr marL="342900" indent="-342900">
              <a:spcAft>
                <a:spcPts val="0"/>
              </a:spcAft>
              <a:buBlip>
                <a:blip r:embed="rId3"/>
              </a:buBlip>
            </a:pPr>
            <a:r>
              <a:rPr lang="en-GB" dirty="0" smtClean="0"/>
              <a:t>Housing/accommodation issues</a:t>
            </a:r>
          </a:p>
          <a:p>
            <a:pPr marL="342900" indent="-342900">
              <a:spcAft>
                <a:spcPts val="0"/>
              </a:spcAft>
              <a:buBlip>
                <a:blip r:embed="rId3"/>
              </a:buBlip>
            </a:pPr>
            <a:r>
              <a:rPr lang="en-GB" dirty="0" smtClean="0"/>
              <a:t>Finance </a:t>
            </a:r>
            <a:r>
              <a:rPr lang="en-GB" dirty="0"/>
              <a:t>issues </a:t>
            </a:r>
            <a:endParaRPr lang="en-GB" dirty="0" smtClean="0"/>
          </a:p>
          <a:p>
            <a:pPr marL="342900" indent="-342900">
              <a:spcAft>
                <a:spcPts val="0"/>
              </a:spcAft>
              <a:buBlip>
                <a:blip r:embed="rId3"/>
              </a:buBlip>
            </a:pPr>
            <a:r>
              <a:rPr lang="en-GB" dirty="0" smtClean="0"/>
              <a:t>Issues </a:t>
            </a:r>
            <a:r>
              <a:rPr lang="en-GB" dirty="0"/>
              <a:t>related to </a:t>
            </a:r>
            <a:r>
              <a:rPr lang="en-GB" dirty="0" smtClean="0"/>
              <a:t>sleep</a:t>
            </a:r>
          </a:p>
          <a:p>
            <a:pPr marL="342900" indent="-342900">
              <a:spcAft>
                <a:spcPts val="0"/>
              </a:spcAft>
              <a:buBlip>
                <a:blip r:embed="rId3"/>
              </a:buBlip>
            </a:pPr>
            <a:r>
              <a:rPr lang="en-GB" dirty="0" smtClean="0"/>
              <a:t>Bullying </a:t>
            </a:r>
          </a:p>
          <a:p>
            <a:pPr marL="342900" indent="-342900">
              <a:spcAft>
                <a:spcPts val="0"/>
              </a:spcAft>
              <a:buBlip>
                <a:blip r:embed="rId3"/>
              </a:buBlip>
            </a:pPr>
            <a:r>
              <a:rPr lang="en-GB" dirty="0" smtClean="0"/>
              <a:t>Stigma </a:t>
            </a:r>
            <a:r>
              <a:rPr lang="en-GB" dirty="0"/>
              <a:t>and </a:t>
            </a:r>
            <a:r>
              <a:rPr lang="en-GB" dirty="0" smtClean="0"/>
              <a:t>discrimination</a:t>
            </a:r>
          </a:p>
          <a:p>
            <a:pPr marL="342900" indent="-342900">
              <a:spcAft>
                <a:spcPts val="0"/>
              </a:spcAft>
              <a:buBlip>
                <a:blip r:embed="rId3"/>
              </a:buBlip>
            </a:pPr>
            <a:r>
              <a:rPr lang="en-GB" dirty="0" smtClean="0"/>
              <a:t>Friendships </a:t>
            </a:r>
          </a:p>
          <a:p>
            <a:pPr marL="342900" indent="-342900">
              <a:spcAft>
                <a:spcPts val="0"/>
              </a:spcAft>
              <a:buBlip>
                <a:blip r:embed="rId3"/>
              </a:buBlip>
            </a:pPr>
            <a:r>
              <a:rPr lang="en-GB" dirty="0" smtClean="0"/>
              <a:t>Extracurricular activities</a:t>
            </a:r>
          </a:p>
          <a:p>
            <a:pPr marL="342900" indent="-342900">
              <a:spcAft>
                <a:spcPts val="0"/>
              </a:spcAft>
              <a:buBlip>
                <a:blip r:embed="rId3"/>
              </a:buBlip>
            </a:pPr>
            <a:r>
              <a:rPr lang="en-GB" dirty="0" smtClean="0"/>
              <a:t>University/college </a:t>
            </a:r>
            <a:r>
              <a:rPr lang="en-GB" dirty="0"/>
              <a:t>formal supports</a:t>
            </a:r>
          </a:p>
          <a:p>
            <a:pPr>
              <a:spcAft>
                <a:spcPts val="0"/>
              </a:spcAft>
            </a:pPr>
            <a:r>
              <a:rPr lang="en-GB" dirty="0"/>
              <a:t> </a:t>
            </a:r>
          </a:p>
        </p:txBody>
      </p:sp>
    </p:spTree>
    <p:extLst>
      <p:ext uri="{BB962C8B-B14F-4D97-AF65-F5344CB8AC3E}">
        <p14:creationId xmlns:p14="http://schemas.microsoft.com/office/powerpoint/2010/main" val="176985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Case Study</a:t>
            </a:r>
            <a:endParaRPr lang="en-GB" dirty="0"/>
          </a:p>
        </p:txBody>
      </p:sp>
      <p:pic>
        <p:nvPicPr>
          <p:cNvPr id="4" name="Picture 3" descr="Logo for Positive About Student Mental Health"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
        <p:nvSpPr>
          <p:cNvPr id="6" name="Subtitle 2"/>
          <p:cNvSpPr>
            <a:spLocks noGrp="1"/>
          </p:cNvSpPr>
          <p:nvPr>
            <p:ph type="subTitle" idx="1"/>
          </p:nvPr>
        </p:nvSpPr>
        <p:spPr>
          <a:xfrm>
            <a:off x="683568" y="2504308"/>
            <a:ext cx="4320480" cy="1428747"/>
          </a:xfrm>
        </p:spPr>
        <p:txBody>
          <a:bodyPr/>
          <a:lstStyle/>
          <a:p>
            <a:r>
              <a:rPr lang="en-GB" altLang="en-US" dirty="0" smtClean="0"/>
              <a:t>This case study highlights stigma, discrimination and self management</a:t>
            </a:r>
            <a:endParaRPr lang="en-GB" altLang="en-US" dirty="0"/>
          </a:p>
          <a:p>
            <a:endParaRPr lang="en-GB" dirty="0" smtClean="0"/>
          </a:p>
        </p:txBody>
      </p:sp>
      <p:pic>
        <p:nvPicPr>
          <p:cNvPr id="3" name="Picture 2" descr="Picture of lady called Julitta with long dark hair " title="Picture"/>
          <p:cNvPicPr>
            <a:picLocks noChangeAspect="1"/>
          </p:cNvPicPr>
          <p:nvPr/>
        </p:nvPicPr>
        <p:blipFill>
          <a:blip r:embed="rId4"/>
          <a:stretch>
            <a:fillRect/>
          </a:stretch>
        </p:blipFill>
        <p:spPr>
          <a:xfrm>
            <a:off x="5381947" y="1700809"/>
            <a:ext cx="3438525" cy="5059635"/>
          </a:xfrm>
          <a:prstGeom prst="rect">
            <a:avLst/>
          </a:prstGeom>
        </p:spPr>
      </p:pic>
    </p:spTree>
    <p:extLst>
      <p:ext uri="{BB962C8B-B14F-4D97-AF65-F5344CB8AC3E}">
        <p14:creationId xmlns:p14="http://schemas.microsoft.com/office/powerpoint/2010/main" val="45259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can you do?</a:t>
            </a:r>
            <a:endParaRPr lang="en-GB" dirty="0"/>
          </a:p>
        </p:txBody>
      </p:sp>
      <p:sp>
        <p:nvSpPr>
          <p:cNvPr id="3" name="Subtitle 2"/>
          <p:cNvSpPr>
            <a:spLocks noGrp="1"/>
          </p:cNvSpPr>
          <p:nvPr>
            <p:ph type="subTitle" idx="1"/>
          </p:nvPr>
        </p:nvSpPr>
        <p:spPr/>
        <p:txBody>
          <a:bodyPr/>
          <a:lstStyle/>
          <a:p>
            <a:r>
              <a:rPr lang="en-GB" dirty="0" smtClean="0"/>
              <a:t>Make a commitment…</a:t>
            </a:r>
          </a:p>
          <a:p>
            <a:endParaRPr lang="en-GB" dirty="0"/>
          </a:p>
          <a:p>
            <a:r>
              <a:rPr lang="en-GB" dirty="0" smtClean="0"/>
              <a:t>Think about what you can do to end stigma and discrimination in your university or college?</a:t>
            </a:r>
          </a:p>
          <a:p>
            <a:endParaRPr lang="en-GB" dirty="0" smtClean="0"/>
          </a:p>
          <a:p>
            <a:pPr marL="342900" indent="-342900">
              <a:buBlip>
                <a:blip r:embed="rId3"/>
              </a:buBlip>
            </a:pPr>
            <a:r>
              <a:rPr lang="en-GB" dirty="0" smtClean="0"/>
              <a:t>What is already in place?</a:t>
            </a:r>
          </a:p>
          <a:p>
            <a:pPr marL="342900" indent="-342900">
              <a:buBlip>
                <a:blip r:embed="rId3"/>
              </a:buBlip>
            </a:pPr>
            <a:r>
              <a:rPr lang="en-GB" dirty="0" smtClean="0"/>
              <a:t>Can you challenge people who make stigmatising comments?</a:t>
            </a:r>
          </a:p>
          <a:p>
            <a:pPr marL="342900" indent="-342900">
              <a:buBlip>
                <a:blip r:embed="rId3"/>
              </a:buBlip>
            </a:pPr>
            <a:r>
              <a:rPr lang="en-GB" dirty="0" smtClean="0"/>
              <a:t>Do you recognise the signs of distress?</a:t>
            </a:r>
          </a:p>
        </p:txBody>
      </p:sp>
    </p:spTree>
    <p:extLst>
      <p:ext uri="{BB962C8B-B14F-4D97-AF65-F5344CB8AC3E}">
        <p14:creationId xmlns:p14="http://schemas.microsoft.com/office/powerpoint/2010/main" val="250251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Resources</a:t>
            </a:r>
            <a:endParaRPr lang="en-GB" dirty="0"/>
          </a:p>
        </p:txBody>
      </p:sp>
      <p:sp>
        <p:nvSpPr>
          <p:cNvPr id="3" name="Subtitle 2"/>
          <p:cNvSpPr>
            <a:spLocks noGrp="1"/>
          </p:cNvSpPr>
          <p:nvPr>
            <p:ph type="subTitle" idx="1"/>
          </p:nvPr>
        </p:nvSpPr>
        <p:spPr>
          <a:xfrm>
            <a:off x="539552" y="1772816"/>
            <a:ext cx="7992888" cy="1224136"/>
          </a:xfrm>
        </p:spPr>
        <p:txBody>
          <a:bodyPr/>
          <a:lstStyle/>
          <a:p>
            <a:r>
              <a:rPr lang="en-GB" dirty="0" smtClean="0"/>
              <a:t>Visit our new Think Positive website to find out more about our work and keep up to date with current projects. </a:t>
            </a:r>
          </a:p>
          <a:p>
            <a:endParaRPr lang="en-GB" dirty="0"/>
          </a:p>
          <a:p>
            <a:pPr algn="ctr"/>
            <a:r>
              <a:rPr lang="en-GB" dirty="0" smtClean="0">
                <a:solidFill>
                  <a:srgbClr val="0000FF"/>
                </a:solidFill>
                <a:hlinkClick r:id="rId2"/>
              </a:rPr>
              <a:t>Think Positive About Student Mental Health</a:t>
            </a:r>
            <a:endParaRPr lang="en-GB" dirty="0" smtClean="0">
              <a:solidFill>
                <a:srgbClr val="0000FF"/>
              </a:solidFill>
            </a:endParaRPr>
          </a:p>
          <a:p>
            <a:endParaRPr lang="en-GB" dirty="0"/>
          </a:p>
          <a:p>
            <a:r>
              <a:rPr lang="en-GB" dirty="0" smtClean="0"/>
              <a:t>Here you will find links to our Ending Stigma and Discrimination and Self-Management resources. </a:t>
            </a:r>
            <a:endParaRPr lang="en-GB" dirty="0"/>
          </a:p>
        </p:txBody>
      </p:sp>
      <p:pic>
        <p:nvPicPr>
          <p:cNvPr id="4" name="Picture 3" descr="Logo for Positive About Student Mental Health"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Tree>
    <p:extLst>
      <p:ext uri="{BB962C8B-B14F-4D97-AF65-F5344CB8AC3E}">
        <p14:creationId xmlns:p14="http://schemas.microsoft.com/office/powerpoint/2010/main" val="2251164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Positive About Student Mental Health"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
        <p:nvSpPr>
          <p:cNvPr id="5" name="TextBox 4"/>
          <p:cNvSpPr txBox="1"/>
          <p:nvPr/>
        </p:nvSpPr>
        <p:spPr>
          <a:xfrm>
            <a:off x="3347864" y="2996952"/>
            <a:ext cx="2029723" cy="707886"/>
          </a:xfrm>
          <a:prstGeom prst="rect">
            <a:avLst/>
          </a:prstGeom>
          <a:noFill/>
        </p:spPr>
        <p:txBody>
          <a:bodyPr wrap="none" rtlCol="0">
            <a:spAutoFit/>
          </a:bodyPr>
          <a:lstStyle/>
          <a:p>
            <a:r>
              <a:rPr lang="en-GB" sz="4000" dirty="0" smtClean="0"/>
              <a:t>Thanks</a:t>
            </a:r>
            <a:endParaRPr lang="en-GB" sz="4000" dirty="0"/>
          </a:p>
        </p:txBody>
      </p:sp>
      <p:sp>
        <p:nvSpPr>
          <p:cNvPr id="6" name="TextBox 5"/>
          <p:cNvSpPr txBox="1"/>
          <p:nvPr/>
        </p:nvSpPr>
        <p:spPr>
          <a:xfrm>
            <a:off x="1760654" y="4149080"/>
            <a:ext cx="5560048" cy="461665"/>
          </a:xfrm>
          <a:prstGeom prst="rect">
            <a:avLst/>
          </a:prstGeom>
          <a:noFill/>
        </p:spPr>
        <p:txBody>
          <a:bodyPr wrap="none" rtlCol="0">
            <a:spAutoFit/>
          </a:bodyPr>
          <a:lstStyle/>
          <a:p>
            <a:r>
              <a:rPr lang="en-GB" dirty="0" smtClean="0"/>
              <a:t>thinkpositive@nus-scotland.org.uk</a:t>
            </a:r>
            <a:endParaRPr lang="en-GB" dirty="0"/>
          </a:p>
        </p:txBody>
      </p:sp>
    </p:spTree>
    <p:extLst>
      <p:ext uri="{BB962C8B-B14F-4D97-AF65-F5344CB8AC3E}">
        <p14:creationId xmlns:p14="http://schemas.microsoft.com/office/powerpoint/2010/main" val="176723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52039" y="980822"/>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pitchFamily="2" charset="2"/>
              <a:buNone/>
            </a:pPr>
            <a:r>
              <a:rPr lang="en-GB" altLang="en-US" sz="3200" dirty="0"/>
              <a:t>What we do:</a:t>
            </a:r>
            <a:endParaRPr lang="en-GB" altLang="en-US" sz="3200" dirty="0" smtClean="0"/>
          </a:p>
          <a:p>
            <a:pPr eaLnBrk="1" hangingPunct="1">
              <a:buFont typeface="Wingdings" pitchFamily="2" charset="2"/>
              <a:buNone/>
            </a:pPr>
            <a:r>
              <a:rPr lang="en-GB" altLang="en-US" sz="3200" dirty="0" smtClean="0"/>
              <a:t/>
            </a:r>
            <a:br>
              <a:rPr lang="en-GB" altLang="en-US" sz="3200" dirty="0" smtClean="0"/>
            </a:br>
            <a:endParaRPr lang="en-GB" altLang="en-US" sz="3200" dirty="0" smtClean="0"/>
          </a:p>
          <a:p>
            <a:pPr eaLnBrk="1" hangingPunct="1"/>
            <a:r>
              <a:rPr lang="en-GB" sz="2800" b="1" dirty="0" smtClean="0"/>
              <a:t>Think Positive</a:t>
            </a:r>
            <a:r>
              <a:rPr lang="en-GB" sz="2800" dirty="0" smtClean="0"/>
              <a:t> is a Scottish Government funded student mental health project at </a:t>
            </a:r>
            <a:r>
              <a:rPr lang="en-GB" sz="2800" u="sng" dirty="0" smtClean="0">
                <a:hlinkClick r:id="rId4"/>
              </a:rPr>
              <a:t>NUS Scotland</a:t>
            </a:r>
            <a:r>
              <a:rPr lang="en-GB" sz="2800" dirty="0" smtClean="0"/>
              <a:t>. The project works to improve student mental wellbeing and tackle the stigma attached to mental ill health.</a:t>
            </a:r>
            <a:endParaRPr lang="en-GB" altLang="en-US" sz="2800" dirty="0" smtClean="0"/>
          </a:p>
          <a:p>
            <a:pPr eaLnBrk="1" hangingPunct="1"/>
            <a:endParaRPr lang="en-US" sz="3200" dirty="0">
              <a:solidFill>
                <a:schemeClr val="bg1"/>
              </a:solidFill>
              <a:latin typeface="Verdana" charset="0"/>
              <a:cs typeface="Verdana" charset="0"/>
            </a:endParaRPr>
          </a:p>
        </p:txBody>
      </p:sp>
      <p:pic>
        <p:nvPicPr>
          <p:cNvPr id="7" name="Picture 6" descr="Logo for Positive About Student Mental Health" title="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Tree>
    <p:extLst>
      <p:ext uri="{BB962C8B-B14F-4D97-AF65-F5344CB8AC3E}">
        <p14:creationId xmlns:p14="http://schemas.microsoft.com/office/powerpoint/2010/main" val="1131715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Ending Stigma and Discrimination</a:t>
            </a:r>
          </a:p>
        </p:txBody>
      </p:sp>
      <p:sp>
        <p:nvSpPr>
          <p:cNvPr id="3" name="Subtitle 2"/>
          <p:cNvSpPr>
            <a:spLocks noGrp="1"/>
          </p:cNvSpPr>
          <p:nvPr>
            <p:ph type="subTitle" idx="1"/>
          </p:nvPr>
        </p:nvSpPr>
        <p:spPr/>
        <p:txBody>
          <a:bodyPr/>
          <a:lstStyle/>
          <a:p>
            <a:r>
              <a:rPr lang="en-GB" dirty="0"/>
              <a:t>What’s it all about?</a:t>
            </a:r>
          </a:p>
          <a:p>
            <a:endParaRPr lang="en-GB" dirty="0" smtClean="0"/>
          </a:p>
        </p:txBody>
      </p:sp>
      <p:sp>
        <p:nvSpPr>
          <p:cNvPr id="5" name="TextBox 4"/>
          <p:cNvSpPr txBox="1"/>
          <p:nvPr/>
        </p:nvSpPr>
        <p:spPr>
          <a:xfrm>
            <a:off x="539551" y="2636912"/>
            <a:ext cx="6913011" cy="1569660"/>
          </a:xfrm>
          <a:prstGeom prst="rect">
            <a:avLst/>
          </a:prstGeom>
          <a:noFill/>
        </p:spPr>
        <p:txBody>
          <a:bodyPr wrap="square" rtlCol="0">
            <a:spAutoFit/>
          </a:bodyPr>
          <a:lstStyle/>
          <a:p>
            <a:r>
              <a:rPr lang="en-GB" dirty="0" smtClean="0"/>
              <a:t>Working with students across Scotland we know that stigma and discrimination at universities and colleges is something that happens too often.</a:t>
            </a:r>
            <a:endParaRPr lang="en-GB" dirty="0"/>
          </a:p>
        </p:txBody>
      </p:sp>
      <p:pic>
        <p:nvPicPr>
          <p:cNvPr id="6" name="Picture 5" descr="Logo for Positive About Student Mental Health"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563" y="1590725"/>
            <a:ext cx="1080120" cy="1012255"/>
          </a:xfrm>
          <a:prstGeom prst="rect">
            <a:avLst/>
          </a:prstGeom>
        </p:spPr>
      </p:pic>
    </p:spTree>
    <p:extLst>
      <p:ext uri="{BB962C8B-B14F-4D97-AF65-F5344CB8AC3E}">
        <p14:creationId xmlns:p14="http://schemas.microsoft.com/office/powerpoint/2010/main" val="154685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we did</a:t>
            </a:r>
            <a:endParaRPr lang="en-GB" dirty="0"/>
          </a:p>
        </p:txBody>
      </p:sp>
      <p:sp>
        <p:nvSpPr>
          <p:cNvPr id="3" name="Subtitle 2"/>
          <p:cNvSpPr>
            <a:spLocks noGrp="1"/>
          </p:cNvSpPr>
          <p:nvPr>
            <p:ph type="subTitle" idx="1"/>
          </p:nvPr>
        </p:nvSpPr>
        <p:spPr/>
        <p:txBody>
          <a:bodyPr/>
          <a:lstStyle/>
          <a:p>
            <a:r>
              <a:rPr lang="en-GB" dirty="0" smtClean="0"/>
              <a:t>We asked students:</a:t>
            </a:r>
          </a:p>
          <a:p>
            <a:endParaRPr lang="en-GB" dirty="0"/>
          </a:p>
          <a:p>
            <a:pPr marL="342900" indent="-342900">
              <a:buBlip>
                <a:blip r:embed="rId3"/>
              </a:buBlip>
            </a:pPr>
            <a:r>
              <a:rPr lang="en-GB" dirty="0" smtClean="0"/>
              <a:t>Have you been treated unfairly due to your mental illness?</a:t>
            </a:r>
          </a:p>
          <a:p>
            <a:endParaRPr lang="en-GB" dirty="0"/>
          </a:p>
          <a:p>
            <a:pPr marL="342900" indent="-342900">
              <a:buBlip>
                <a:blip r:embed="rId3"/>
              </a:buBlip>
            </a:pPr>
            <a:r>
              <a:rPr lang="en-GB" dirty="0" smtClean="0"/>
              <a:t>What happened?</a:t>
            </a:r>
          </a:p>
          <a:p>
            <a:endParaRPr lang="en-GB" dirty="0"/>
          </a:p>
          <a:p>
            <a:pPr marL="342900" indent="-342900">
              <a:buBlip>
                <a:blip r:embed="rId3"/>
              </a:buBlip>
            </a:pPr>
            <a:r>
              <a:rPr lang="en-GB" dirty="0" smtClean="0"/>
              <a:t>How did this impact on your life?</a:t>
            </a:r>
          </a:p>
        </p:txBody>
      </p:sp>
      <p:pic>
        <p:nvPicPr>
          <p:cNvPr id="5" name="Picture 4" descr="Logo for Positive About Student Mental Health" titl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Tree>
    <p:extLst>
      <p:ext uri="{BB962C8B-B14F-4D97-AF65-F5344CB8AC3E}">
        <p14:creationId xmlns:p14="http://schemas.microsoft.com/office/powerpoint/2010/main" val="116724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 discovered</a:t>
            </a:r>
            <a:endParaRPr lang="en-GB" dirty="0"/>
          </a:p>
        </p:txBody>
      </p:sp>
      <p:sp>
        <p:nvSpPr>
          <p:cNvPr id="3" name="Subtitle 2"/>
          <p:cNvSpPr>
            <a:spLocks noGrp="1"/>
          </p:cNvSpPr>
          <p:nvPr>
            <p:ph type="subTitle" idx="1"/>
          </p:nvPr>
        </p:nvSpPr>
        <p:spPr/>
        <p:txBody>
          <a:bodyPr/>
          <a:lstStyle/>
          <a:p>
            <a:pPr marL="342900" indent="-342900">
              <a:buBlip>
                <a:blip r:embed="rId3"/>
              </a:buBlip>
            </a:pPr>
            <a:r>
              <a:rPr lang="en-GB" dirty="0" smtClean="0"/>
              <a:t>Students who had been refused time off to attend therapy or other appointments associated with their mental health</a:t>
            </a:r>
          </a:p>
          <a:p>
            <a:pPr marL="342900" indent="-342900">
              <a:buBlip>
                <a:blip r:embed="rId3"/>
              </a:buBlip>
            </a:pPr>
            <a:r>
              <a:rPr lang="en-GB" dirty="0" smtClean="0"/>
              <a:t>Other inflexible approaches were noted- ultimatums and long processes to “validate” absences</a:t>
            </a:r>
          </a:p>
          <a:p>
            <a:pPr marL="342900" indent="-342900">
              <a:buBlip>
                <a:blip r:embed="rId3"/>
              </a:buBlip>
            </a:pPr>
            <a:r>
              <a:rPr lang="en-GB" dirty="0" smtClean="0"/>
              <a:t>Discussions about mental health not welcomed </a:t>
            </a:r>
          </a:p>
          <a:p>
            <a:pPr marL="342900" indent="-342900">
              <a:buBlip>
                <a:blip r:embed="rId3"/>
              </a:buBlip>
            </a:pPr>
            <a:r>
              <a:rPr lang="en-GB" dirty="0" smtClean="0"/>
              <a:t>Little or no attempts to make reasonable adjustments for those experiencing difficulty</a:t>
            </a:r>
            <a:endParaRPr lang="en-GB" dirty="0"/>
          </a:p>
        </p:txBody>
      </p:sp>
      <p:pic>
        <p:nvPicPr>
          <p:cNvPr id="4" name="Picture 3" descr="Logo for Positive About Student Mental Health" titl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Tree>
    <p:extLst>
      <p:ext uri="{BB962C8B-B14F-4D97-AF65-F5344CB8AC3E}">
        <p14:creationId xmlns:p14="http://schemas.microsoft.com/office/powerpoint/2010/main" val="398024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The impact of Stigma and discrimination</a:t>
            </a:r>
            <a:endParaRPr lang="en-GB" sz="2800" dirty="0"/>
          </a:p>
        </p:txBody>
      </p:sp>
      <p:sp>
        <p:nvSpPr>
          <p:cNvPr id="3" name="Subtitle 2"/>
          <p:cNvSpPr>
            <a:spLocks noGrp="1"/>
          </p:cNvSpPr>
          <p:nvPr>
            <p:ph type="subTitle" idx="1"/>
          </p:nvPr>
        </p:nvSpPr>
        <p:spPr/>
        <p:txBody>
          <a:bodyPr/>
          <a:lstStyle/>
          <a:p>
            <a:pPr marL="342900" indent="-342900">
              <a:buBlip>
                <a:blip r:embed="rId2"/>
              </a:buBlip>
            </a:pPr>
            <a:r>
              <a:rPr lang="en-GB" dirty="0"/>
              <a:t>Worsen mental health problems </a:t>
            </a:r>
          </a:p>
          <a:p>
            <a:pPr marL="342900" indent="-342900">
              <a:buBlip>
                <a:blip r:embed="rId2"/>
              </a:buBlip>
            </a:pPr>
            <a:r>
              <a:rPr lang="en-GB" dirty="0"/>
              <a:t>Delay in seeking help/treatment and recovery</a:t>
            </a:r>
          </a:p>
          <a:p>
            <a:pPr marL="342900" indent="-342900">
              <a:buBlip>
                <a:blip r:embed="rId2"/>
              </a:buBlip>
            </a:pPr>
            <a:r>
              <a:rPr lang="en-GB" dirty="0"/>
              <a:t>Lower attainment</a:t>
            </a:r>
          </a:p>
          <a:p>
            <a:pPr marL="342900" indent="-342900">
              <a:buBlip>
                <a:blip r:embed="rId2"/>
              </a:buBlip>
            </a:pPr>
            <a:r>
              <a:rPr lang="en-GB" dirty="0"/>
              <a:t>Not completing courses</a:t>
            </a:r>
          </a:p>
          <a:p>
            <a:pPr marL="342900" indent="-342900">
              <a:buBlip>
                <a:blip r:embed="rId2"/>
              </a:buBlip>
            </a:pPr>
            <a:r>
              <a:rPr lang="en-GB" dirty="0"/>
              <a:t>Unemployment</a:t>
            </a:r>
          </a:p>
          <a:p>
            <a:pPr marL="342900" indent="-342900">
              <a:buBlip>
                <a:blip r:embed="rId2"/>
              </a:buBlip>
            </a:pPr>
            <a:r>
              <a:rPr lang="en-GB" dirty="0"/>
              <a:t>Relationship breakdown</a:t>
            </a:r>
          </a:p>
          <a:p>
            <a:pPr marL="342900" indent="-342900">
              <a:buBlip>
                <a:blip r:embed="rId2"/>
              </a:buBlip>
            </a:pPr>
            <a:r>
              <a:rPr lang="en-GB" dirty="0"/>
              <a:t>Poorer housing</a:t>
            </a:r>
          </a:p>
          <a:p>
            <a:pPr marL="342900" indent="-342900">
              <a:buBlip>
                <a:blip r:embed="rId2"/>
              </a:buBlip>
            </a:pPr>
            <a:r>
              <a:rPr lang="en-GB" dirty="0"/>
              <a:t>Social isolation</a:t>
            </a:r>
          </a:p>
          <a:p>
            <a:pPr marL="342900" indent="-342900">
              <a:buBlip>
                <a:blip r:embed="rId2"/>
              </a:buBlip>
            </a:pPr>
            <a:r>
              <a:rPr lang="en-GB" dirty="0"/>
              <a:t>Poorer physical </a:t>
            </a:r>
            <a:r>
              <a:rPr lang="en-GB" dirty="0" smtClean="0"/>
              <a:t>health</a:t>
            </a:r>
            <a:endParaRPr lang="en-GB" dirty="0"/>
          </a:p>
          <a:p>
            <a:endParaRPr lang="en-GB" dirty="0"/>
          </a:p>
        </p:txBody>
      </p:sp>
    </p:spTree>
    <p:extLst>
      <p:ext uri="{BB962C8B-B14F-4D97-AF65-F5344CB8AC3E}">
        <p14:creationId xmlns:p14="http://schemas.microsoft.com/office/powerpoint/2010/main" val="29420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impact</a:t>
            </a:r>
            <a:endParaRPr lang="en-GB" dirty="0"/>
          </a:p>
        </p:txBody>
      </p:sp>
      <p:sp>
        <p:nvSpPr>
          <p:cNvPr id="4" name="Oval Callout 3"/>
          <p:cNvSpPr/>
          <p:nvPr/>
        </p:nvSpPr>
        <p:spPr bwMode="auto">
          <a:xfrm>
            <a:off x="541784" y="1798146"/>
            <a:ext cx="2302024" cy="2062902"/>
          </a:xfrm>
          <a:prstGeom prst="wedgeEllipseCallout">
            <a:avLst/>
          </a:prstGeom>
          <a:solidFill>
            <a:srgbClr val="BF689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800" dirty="0"/>
              <a:t>Having to argue was exhausting on top of illness            </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Verdana" charset="0"/>
              <a:ea typeface="ＭＳ Ｐゴシック" charset="0"/>
              <a:cs typeface="ＭＳ Ｐゴシック" charset="0"/>
            </a:endParaRPr>
          </a:p>
        </p:txBody>
      </p:sp>
      <p:sp>
        <p:nvSpPr>
          <p:cNvPr id="5" name="Oval Callout 4"/>
          <p:cNvSpPr/>
          <p:nvPr/>
        </p:nvSpPr>
        <p:spPr bwMode="auto">
          <a:xfrm>
            <a:off x="3491880" y="1798146"/>
            <a:ext cx="2160240" cy="2062902"/>
          </a:xfrm>
          <a:prstGeom prst="wedgeEllipseCallout">
            <a:avLst>
              <a:gd name="adj1" fmla="val 26380"/>
              <a:gd name="adj2" fmla="val 65898"/>
            </a:avLst>
          </a:prstGeom>
          <a:solidFill>
            <a:srgbClr val="BF689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800" dirty="0"/>
              <a:t>Mad</a:t>
            </a:r>
            <a:r>
              <a:rPr lang="en-US" sz="1800" dirty="0"/>
              <a:t>e me feel even weaker than I already felt</a:t>
            </a:r>
            <a:endParaRPr kumimoji="0" lang="en-GB" sz="1800" b="0" i="0" u="none" strike="noStrike" cap="none" normalizeH="0" baseline="0" dirty="0">
              <a:ln>
                <a:noFill/>
              </a:ln>
              <a:solidFill>
                <a:srgbClr val="000000"/>
              </a:solidFill>
              <a:effectLst/>
            </a:endParaRPr>
          </a:p>
        </p:txBody>
      </p:sp>
      <p:sp>
        <p:nvSpPr>
          <p:cNvPr id="6" name="Oval Callout 5"/>
          <p:cNvSpPr/>
          <p:nvPr/>
        </p:nvSpPr>
        <p:spPr bwMode="auto">
          <a:xfrm>
            <a:off x="971600" y="4293096"/>
            <a:ext cx="3240360" cy="2376264"/>
          </a:xfrm>
          <a:prstGeom prst="wedgeEllipseCallout">
            <a:avLst>
              <a:gd name="adj1" fmla="val 23124"/>
              <a:gd name="adj2" fmla="val -77872"/>
            </a:avLst>
          </a:prstGeom>
          <a:solidFill>
            <a:srgbClr val="BF689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GB" sz="1800" b="0" i="0" u="none" strike="noStrike" cap="none" normalizeH="0" baseline="0" dirty="0" smtClean="0">
                <a:ln>
                  <a:noFill/>
                </a:ln>
                <a:solidFill>
                  <a:srgbClr val="000000"/>
                </a:solidFill>
                <a:effectLst/>
              </a:rPr>
              <a:t>It was </a:t>
            </a:r>
            <a:r>
              <a:rPr lang="en-GB" sz="1800" dirty="0" smtClean="0"/>
              <a:t>stressful </a:t>
            </a:r>
            <a:r>
              <a:rPr lang="en-GB" sz="1800" dirty="0"/>
              <a:t>not being able to complete work on </a:t>
            </a:r>
            <a:r>
              <a:rPr lang="en-GB" sz="1800" dirty="0" smtClean="0"/>
              <a:t>time and </a:t>
            </a:r>
            <a:r>
              <a:rPr lang="en-GB" sz="1800" dirty="0"/>
              <a:t>not being allowed an extension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7" name="Oval Callout 6"/>
          <p:cNvSpPr/>
          <p:nvPr/>
        </p:nvSpPr>
        <p:spPr bwMode="auto">
          <a:xfrm>
            <a:off x="5076056" y="4149081"/>
            <a:ext cx="2160240" cy="1872207"/>
          </a:xfrm>
          <a:prstGeom prst="wedgeEllipseCallout">
            <a:avLst/>
          </a:prstGeom>
          <a:solidFill>
            <a:srgbClr val="BF689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800" dirty="0" smtClean="0"/>
              <a:t>I had headaches</a:t>
            </a:r>
            <a:r>
              <a:rPr lang="en-US" sz="1800" dirty="0" smtClean="0"/>
              <a:t>, </a:t>
            </a:r>
            <a:r>
              <a:rPr lang="en-US" sz="1800" dirty="0"/>
              <a:t>stomach pain, stress</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8" name="Oval Callout 7"/>
          <p:cNvSpPr/>
          <p:nvPr/>
        </p:nvSpPr>
        <p:spPr bwMode="auto">
          <a:xfrm>
            <a:off x="6643551" y="1628800"/>
            <a:ext cx="2359583" cy="2232248"/>
          </a:xfrm>
          <a:prstGeom prst="wedgeEllipseCallout">
            <a:avLst/>
          </a:prstGeom>
          <a:solidFill>
            <a:srgbClr val="BF689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800" dirty="0"/>
              <a:t>Too embarrassed to go back to classes</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Tree>
    <p:extLst>
      <p:ext uri="{BB962C8B-B14F-4D97-AF65-F5344CB8AC3E}">
        <p14:creationId xmlns:p14="http://schemas.microsoft.com/office/powerpoint/2010/main" val="98628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we did</a:t>
            </a:r>
            <a:endParaRPr lang="en-GB" dirty="0"/>
          </a:p>
        </p:txBody>
      </p:sp>
      <p:sp>
        <p:nvSpPr>
          <p:cNvPr id="3" name="Subtitle 2"/>
          <p:cNvSpPr>
            <a:spLocks noGrp="1"/>
          </p:cNvSpPr>
          <p:nvPr>
            <p:ph type="subTitle" idx="1"/>
          </p:nvPr>
        </p:nvSpPr>
        <p:spPr>
          <a:xfrm>
            <a:off x="529206" y="1662732"/>
            <a:ext cx="7992888" cy="648072"/>
          </a:xfrm>
        </p:spPr>
        <p:txBody>
          <a:bodyPr/>
          <a:lstStyle/>
          <a:p>
            <a:pPr>
              <a:defRPr/>
            </a:pPr>
            <a:r>
              <a:rPr lang="en-US" dirty="0" smtClean="0"/>
              <a:t>Taking this information:  </a:t>
            </a:r>
            <a:endParaRPr lang="en-US" dirty="0"/>
          </a:p>
          <a:p>
            <a:pPr>
              <a:defRPr/>
            </a:pPr>
            <a:endParaRPr lang="en-US" dirty="0"/>
          </a:p>
        </p:txBody>
      </p:sp>
      <p:sp>
        <p:nvSpPr>
          <p:cNvPr id="5" name="TextBox 4"/>
          <p:cNvSpPr txBox="1"/>
          <p:nvPr/>
        </p:nvSpPr>
        <p:spPr>
          <a:xfrm>
            <a:off x="529206" y="2416744"/>
            <a:ext cx="7982542" cy="3785652"/>
          </a:xfrm>
          <a:prstGeom prst="rect">
            <a:avLst/>
          </a:prstGeom>
          <a:noFill/>
        </p:spPr>
        <p:txBody>
          <a:bodyPr wrap="square" rtlCol="0">
            <a:spAutoFit/>
          </a:bodyPr>
          <a:lstStyle/>
          <a:p>
            <a:r>
              <a:rPr lang="en-GB" dirty="0" smtClean="0"/>
              <a:t>We created a guide for staff and students to recognise discrimination, understand equality and become aware of the steps to make reasonable adjustments</a:t>
            </a:r>
          </a:p>
          <a:p>
            <a:endParaRPr lang="en-GB" dirty="0"/>
          </a:p>
          <a:p>
            <a:r>
              <a:rPr lang="en-GB" dirty="0" smtClean="0"/>
              <a:t>Mental health conditions lasting or those expected to last 12 months or more are considered a disability and protected under the Equality Act and therefore accommodating reasonable adjustments is a legal duty</a:t>
            </a:r>
            <a:endParaRPr lang="en-GB" dirty="0"/>
          </a:p>
        </p:txBody>
      </p:sp>
      <p:pic>
        <p:nvPicPr>
          <p:cNvPr id="6" name="Picture 5" descr="Logo for Positive About Student Mental Health"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Tree>
    <p:extLst>
      <p:ext uri="{BB962C8B-B14F-4D97-AF65-F5344CB8AC3E}">
        <p14:creationId xmlns:p14="http://schemas.microsoft.com/office/powerpoint/2010/main" val="138790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Self-management Project</a:t>
            </a:r>
            <a:endParaRPr lang="en-GB" dirty="0"/>
          </a:p>
        </p:txBody>
      </p:sp>
      <p:sp>
        <p:nvSpPr>
          <p:cNvPr id="3" name="Subtitle 2"/>
          <p:cNvSpPr>
            <a:spLocks noGrp="1"/>
          </p:cNvSpPr>
          <p:nvPr>
            <p:ph type="subTitle" idx="1"/>
          </p:nvPr>
        </p:nvSpPr>
        <p:spPr>
          <a:xfrm>
            <a:off x="539552" y="1772816"/>
            <a:ext cx="6768752" cy="648072"/>
          </a:xfrm>
        </p:spPr>
        <p:txBody>
          <a:bodyPr/>
          <a:lstStyle/>
          <a:p>
            <a:r>
              <a:rPr lang="en-GB" dirty="0" smtClean="0"/>
              <a:t>We also wanted to look at how students self-manage their mental health and what helps and what hinders them doing so.</a:t>
            </a:r>
          </a:p>
          <a:p>
            <a:endParaRPr lang="en-GB" dirty="0"/>
          </a:p>
          <a:p>
            <a:r>
              <a:rPr lang="en-GB" dirty="0" smtClean="0"/>
              <a:t>We surveyed 50 students and carried out workshops with 30 to find out what worked for them. This also allowed us to pick apart the various factors which can have a negative effect on students mental health and wellbeing and thereby their ability to participate fully in student life. </a:t>
            </a:r>
            <a:endParaRPr lang="en-GB" dirty="0"/>
          </a:p>
          <a:p>
            <a:endParaRPr lang="en-GB" dirty="0"/>
          </a:p>
        </p:txBody>
      </p:sp>
      <p:pic>
        <p:nvPicPr>
          <p:cNvPr id="5" name="Picture 4" descr="Logo for Positive About Student Mental Health"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04664"/>
            <a:ext cx="1080120" cy="1012255"/>
          </a:xfrm>
          <a:prstGeom prst="rect">
            <a:avLst/>
          </a:prstGeom>
        </p:spPr>
      </p:pic>
    </p:spTree>
    <p:extLst>
      <p:ext uri="{BB962C8B-B14F-4D97-AF65-F5344CB8AC3E}">
        <p14:creationId xmlns:p14="http://schemas.microsoft.com/office/powerpoint/2010/main" val="276837146"/>
      </p:ext>
    </p:extLst>
  </p:cSld>
  <p:clrMapOvr>
    <a:masterClrMapping/>
  </p:clrMapOvr>
</p:sld>
</file>

<file path=ppt/theme/theme1.xml><?xml version="1.0" encoding="utf-8"?>
<a:theme xmlns:a="http://schemas.openxmlformats.org/drawingml/2006/main" name="NUS-Scotland-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017B8B50F3B14692F9C229BA8D711C" ma:contentTypeVersion="0" ma:contentTypeDescription="Create a new document." ma:contentTypeScope="" ma:versionID="dfb26750d24a6eb79b43384172722dbe">
  <xsd:schema xmlns:xsd="http://www.w3.org/2001/XMLSchema" xmlns:xs="http://www.w3.org/2001/XMLSchema" xmlns:p="http://schemas.microsoft.com/office/2006/metadata/properties" targetNamespace="http://schemas.microsoft.com/office/2006/metadata/properties" ma:root="true" ma:fieldsID="8158d9218a424d880790a6f09637e53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F836B-18C4-4EE9-A309-4A938FF4E640}">
  <ds:schemaRefs>
    <ds:schemaRef ds:uri="http://schemas.microsoft.com/sharepoint/v3/contenttype/forms"/>
  </ds:schemaRefs>
</ds:datastoreItem>
</file>

<file path=customXml/itemProps2.xml><?xml version="1.0" encoding="utf-8"?>
<ds:datastoreItem xmlns:ds="http://schemas.openxmlformats.org/officeDocument/2006/customXml" ds:itemID="{9A097297-4864-4DC1-A686-ECA001874DFB}">
  <ds:schemaRefs>
    <ds:schemaRef ds:uri="http://schemas.microsoft.com/office/infopath/2007/PartnerControl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92A56AE-0CD1-4B6A-9348-A4BFB3657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NUS-Scotland-Presentation-template</Template>
  <TotalTime>283</TotalTime>
  <Words>766</Words>
  <Application>Microsoft Office PowerPoint</Application>
  <PresentationFormat>On-screen Show (4:3)</PresentationFormat>
  <Paragraphs>125</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Verdana</vt:lpstr>
      <vt:lpstr>Wingdings</vt:lpstr>
      <vt:lpstr>NUS-Scotland-Presentation-template</vt:lpstr>
      <vt:lpstr>PowerPoint Presentation</vt:lpstr>
      <vt:lpstr>PowerPoint Presentation</vt:lpstr>
      <vt:lpstr>Ending Stigma and Discrimination</vt:lpstr>
      <vt:lpstr>What we did</vt:lpstr>
      <vt:lpstr>We discovered</vt:lpstr>
      <vt:lpstr>The impact of Stigma and discrimination</vt:lpstr>
      <vt:lpstr>The impact</vt:lpstr>
      <vt:lpstr>What we did</vt:lpstr>
      <vt:lpstr>Self-management Project</vt:lpstr>
      <vt:lpstr>What helps and what doesn’t</vt:lpstr>
      <vt:lpstr>What helps and what doesn’t</vt:lpstr>
      <vt:lpstr>Case Study</vt:lpstr>
      <vt:lpstr>What can you do?</vt:lpstr>
      <vt:lpstr>Resources</vt:lpstr>
      <vt:lpstr>PowerPoint Presentation</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 ORG</dc:creator>
  <cp:lastModifiedBy>rita capaldi</cp:lastModifiedBy>
  <cp:revision>34</cp:revision>
  <dcterms:created xsi:type="dcterms:W3CDTF">2014-02-10T13:18:56Z</dcterms:created>
  <dcterms:modified xsi:type="dcterms:W3CDTF">2016-06-16T10:56:21Z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0x010100DB017B8B50F3B14692F9C229BA8D711C</vt:lpwstr>
  </property>
  <property fmtid="{D5CDD505-2E9C-101B-9397-08002B2CF9AE}" pid="3" name="IsMyDocuments">
    <vt:bool>true</vt:bool>
  </property>
</Properties>
</file>