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80" r:id="rId2"/>
  </p:sldMasterIdLst>
  <p:notesMasterIdLst>
    <p:notesMasterId r:id="rId26"/>
  </p:notesMasterIdLst>
  <p:handoutMasterIdLst>
    <p:handoutMasterId r:id="rId27"/>
  </p:handoutMasterIdLst>
  <p:sldIdLst>
    <p:sldId id="292" r:id="rId3"/>
    <p:sldId id="476" r:id="rId4"/>
    <p:sldId id="420" r:id="rId5"/>
    <p:sldId id="480" r:id="rId6"/>
    <p:sldId id="482" r:id="rId7"/>
    <p:sldId id="450" r:id="rId8"/>
    <p:sldId id="481" r:id="rId9"/>
    <p:sldId id="465" r:id="rId10"/>
    <p:sldId id="485" r:id="rId11"/>
    <p:sldId id="424" r:id="rId12"/>
    <p:sldId id="486" r:id="rId13"/>
    <p:sldId id="466" r:id="rId14"/>
    <p:sldId id="483" r:id="rId15"/>
    <p:sldId id="416" r:id="rId16"/>
    <p:sldId id="484" r:id="rId17"/>
    <p:sldId id="438" r:id="rId18"/>
    <p:sldId id="477" r:id="rId19"/>
    <p:sldId id="487" r:id="rId20"/>
    <p:sldId id="408" r:id="rId21"/>
    <p:sldId id="428" r:id="rId22"/>
    <p:sldId id="441" r:id="rId23"/>
    <p:sldId id="456" r:id="rId24"/>
    <p:sldId id="439" r:id="rId25"/>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711471"/>
    <a:srgbClr val="572127"/>
    <a:srgbClr val="572163"/>
    <a:srgbClr val="717073"/>
    <a:srgbClr val="642566"/>
    <a:srgbClr val="642066"/>
    <a:srgbClr val="030101"/>
    <a:srgbClr val="B22C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77" autoAdjust="0"/>
    <p:restoredTop sz="86355" autoAdjust="0"/>
  </p:normalViewPr>
  <p:slideViewPr>
    <p:cSldViewPr>
      <p:cViewPr varScale="1">
        <p:scale>
          <a:sx n="64" d="100"/>
          <a:sy n="64" d="100"/>
        </p:scale>
        <p:origin x="276"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6511A5-6078-4EB5-A6C8-681F97080D51}" type="datetimeFigureOut">
              <a:rPr lang="en-IE" smtClean="0"/>
              <a:t>01/07/2016</a:t>
            </a:fld>
            <a:endParaRPr lang="en-IE"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B18C26C-D8A3-4251-9163-6ABAA8C4A164}" type="slidenum">
              <a:rPr lang="en-IE" smtClean="0"/>
              <a:t>‹#›</a:t>
            </a:fld>
            <a:endParaRPr lang="en-IE" dirty="0"/>
          </a:p>
        </p:txBody>
      </p:sp>
    </p:spTree>
    <p:extLst>
      <p:ext uri="{BB962C8B-B14F-4D97-AF65-F5344CB8AC3E}">
        <p14:creationId xmlns:p14="http://schemas.microsoft.com/office/powerpoint/2010/main" val="849701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B32729-9DD5-4142-896C-79A177D03543}" type="datetimeFigureOut">
              <a:rPr lang="en-GB" smtClean="0"/>
              <a:t>01/07/2016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721755-3E0B-4D3E-A4FB-4FE862C998A7}" type="slidenum">
              <a:rPr lang="en-GB" smtClean="0"/>
              <a:t>‹#›</a:t>
            </a:fld>
            <a:endParaRPr lang="en-GB" dirty="0"/>
          </a:p>
        </p:txBody>
      </p:sp>
    </p:spTree>
    <p:extLst>
      <p:ext uri="{BB962C8B-B14F-4D97-AF65-F5344CB8AC3E}">
        <p14:creationId xmlns:p14="http://schemas.microsoft.com/office/powerpoint/2010/main" val="416592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721755-3E0B-4D3E-A4FB-4FE862C998A7}" type="slidenum">
              <a:rPr lang="en-GB" smtClean="0"/>
              <a:t>1</a:t>
            </a:fld>
            <a:endParaRPr lang="en-GB" dirty="0"/>
          </a:p>
        </p:txBody>
      </p:sp>
    </p:spTree>
    <p:extLst>
      <p:ext uri="{BB962C8B-B14F-4D97-AF65-F5344CB8AC3E}">
        <p14:creationId xmlns:p14="http://schemas.microsoft.com/office/powerpoint/2010/main" val="2363986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Kris Gutierrez.</a:t>
            </a:r>
            <a:r>
              <a:rPr lang="en-IE" baseline="0" dirty="0" smtClean="0"/>
              <a:t> </a:t>
            </a:r>
            <a:r>
              <a:rPr lang="en-IE" baseline="0" dirty="0" err="1" smtClean="0"/>
              <a:t>Nemanja</a:t>
            </a:r>
            <a:r>
              <a:rPr lang="en-IE" baseline="0" dirty="0" smtClean="0"/>
              <a:t> </a:t>
            </a:r>
            <a:r>
              <a:rPr lang="en-IE" baseline="0" dirty="0" err="1" smtClean="0"/>
              <a:t>Memarovic</a:t>
            </a:r>
            <a:r>
              <a:rPr lang="en-IE" baseline="0" dirty="0" smtClean="0"/>
              <a:t>.</a:t>
            </a:r>
            <a:endParaRPr lang="en-GB" dirty="0"/>
          </a:p>
        </p:txBody>
      </p:sp>
      <p:sp>
        <p:nvSpPr>
          <p:cNvPr id="4" name="Slide Number Placeholder 3"/>
          <p:cNvSpPr>
            <a:spLocks noGrp="1"/>
          </p:cNvSpPr>
          <p:nvPr>
            <p:ph type="sldNum" sz="quarter" idx="10"/>
          </p:nvPr>
        </p:nvSpPr>
        <p:spPr/>
        <p:txBody>
          <a:bodyPr/>
          <a:lstStyle/>
          <a:p>
            <a:fld id="{B0721755-3E0B-4D3E-A4FB-4FE862C998A7}" type="slidenum">
              <a:rPr lang="en-GB" smtClean="0"/>
              <a:t>7</a:t>
            </a:fld>
            <a:endParaRPr lang="en-GB" dirty="0"/>
          </a:p>
        </p:txBody>
      </p:sp>
    </p:spTree>
    <p:extLst>
      <p:ext uri="{BB962C8B-B14F-4D97-AF65-F5344CB8AC3E}">
        <p14:creationId xmlns:p14="http://schemas.microsoft.com/office/powerpoint/2010/main" val="4294951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721755-3E0B-4D3E-A4FB-4FE862C998A7}" type="slidenum">
              <a:rPr lang="en-GB" smtClean="0"/>
              <a:t>17</a:t>
            </a:fld>
            <a:endParaRPr lang="en-GB" dirty="0"/>
          </a:p>
        </p:txBody>
      </p:sp>
    </p:spTree>
    <p:extLst>
      <p:ext uri="{BB962C8B-B14F-4D97-AF65-F5344CB8AC3E}">
        <p14:creationId xmlns:p14="http://schemas.microsoft.com/office/powerpoint/2010/main" val="65619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UHI Logo_RGB.jpg"/>
          <p:cNvPicPr>
            <a:picLocks noChangeAspect="1"/>
          </p:cNvPicPr>
          <p:nvPr/>
        </p:nvPicPr>
        <p:blipFill>
          <a:blip r:embed="rId2"/>
          <a:srcRect/>
          <a:stretch>
            <a:fillRect/>
          </a:stretch>
        </p:blipFill>
        <p:spPr bwMode="auto">
          <a:xfrm>
            <a:off x="395288" y="223838"/>
            <a:ext cx="3575050" cy="1133475"/>
          </a:xfrm>
          <a:prstGeom prst="rect">
            <a:avLst/>
          </a:prstGeom>
          <a:noFill/>
          <a:ln w="9525">
            <a:noFill/>
            <a:miter lim="800000"/>
            <a:headEnd/>
            <a:tailEnd/>
          </a:ln>
        </p:spPr>
      </p:pic>
      <p:sp>
        <p:nvSpPr>
          <p:cNvPr id="3074" name="Rectangle 2"/>
          <p:cNvSpPr>
            <a:spLocks noGrp="1" noChangeArrowheads="1"/>
          </p:cNvSpPr>
          <p:nvPr>
            <p:ph type="ctrTitle"/>
          </p:nvPr>
        </p:nvSpPr>
        <p:spPr>
          <a:xfrm>
            <a:off x="685800" y="2130425"/>
            <a:ext cx="7772400" cy="1470025"/>
          </a:xfrm>
        </p:spPr>
        <p:txBody>
          <a:bodyPr/>
          <a:lstStyle>
            <a:lvl1pPr algn="ctr">
              <a:defRPr baseline="0">
                <a:solidFill>
                  <a:srgbClr val="4A4C4E"/>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baseline="0">
                <a:solidFill>
                  <a:srgbClr val="4A4C4E"/>
                </a:solidFill>
              </a:defRPr>
            </a:lvl1pPr>
          </a:lstStyle>
          <a:p>
            <a:r>
              <a:rPr lang="en-US" smtClean="0"/>
              <a:t>Click to edit Master subtitle style</a:t>
            </a:r>
            <a:endParaRPr lang="en-US" dirty="0"/>
          </a:p>
        </p:txBody>
      </p:sp>
      <p:sp>
        <p:nvSpPr>
          <p:cNvPr id="5" name="Date Placeholder 4"/>
          <p:cNvSpPr>
            <a:spLocks noGrp="1" noChangeArrowheads="1"/>
          </p:cNvSpPr>
          <p:nvPr>
            <p:ph type="dt" sz="half" idx="10"/>
          </p:nvPr>
        </p:nvSpPr>
        <p:spPr bwMode="auto">
          <a:xfrm>
            <a:off x="457200" y="623887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baseline="0">
                <a:solidFill>
                  <a:srgbClr val="572163"/>
                </a:solidFill>
              </a:defRPr>
            </a:lvl1pPr>
          </a:lstStyle>
          <a:p>
            <a:pPr>
              <a:defRPr/>
            </a:pPr>
            <a:endParaRPr lang="en-US" dirty="0"/>
          </a:p>
        </p:txBody>
      </p:sp>
      <p:sp>
        <p:nvSpPr>
          <p:cNvPr id="6" name="Footer Placeholder 5"/>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baseline="0">
                <a:solidFill>
                  <a:srgbClr val="572163"/>
                </a:solidFill>
              </a:defRPr>
            </a:lvl1pPr>
          </a:lstStyle>
          <a:p>
            <a:pPr>
              <a:defRPr/>
            </a:pPr>
            <a:endParaRPr lang="en-US" dirty="0"/>
          </a:p>
        </p:txBody>
      </p:sp>
      <p:sp>
        <p:nvSpPr>
          <p:cNvPr id="7" name="Slide Number Placeholder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aseline="0">
                <a:solidFill>
                  <a:srgbClr val="572163"/>
                </a:solidFill>
              </a:defRPr>
            </a:lvl1pPr>
          </a:lstStyle>
          <a:p>
            <a:pPr>
              <a:defRPr/>
            </a:pPr>
            <a:fld id="{10FCD4DD-47A1-4E29-A5D5-F9622AC957A3}"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baseline="0">
                <a:solidFill>
                  <a:srgbClr val="4A4C4E"/>
                </a:solidFill>
              </a:defRPr>
            </a:lvl1pPr>
            <a:lvl2pPr>
              <a:defRPr baseline="0">
                <a:solidFill>
                  <a:srgbClr val="4A4C4E"/>
                </a:solidFill>
              </a:defRPr>
            </a:lvl2pPr>
            <a:lvl3pPr>
              <a:defRPr baseline="0">
                <a:solidFill>
                  <a:srgbClr val="4A4C4E"/>
                </a:solidFill>
              </a:defRPr>
            </a:lvl3pPr>
            <a:lvl4pPr>
              <a:defRPr baseline="0">
                <a:solidFill>
                  <a:srgbClr val="4A4C4E"/>
                </a:solidFill>
              </a:defRPr>
            </a:lvl4pPr>
            <a:lvl5pPr>
              <a:defRPr baseline="0">
                <a:solidFill>
                  <a:srgbClr val="4A4C4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596" y="285728"/>
            <a:ext cx="6019800" cy="5851525"/>
          </a:xfrm>
        </p:spPr>
        <p:txBody>
          <a:bodyPr vert="eaVert"/>
          <a:lstStyle>
            <a:lvl1pPr>
              <a:defRPr baseline="0">
                <a:solidFill>
                  <a:srgbClr val="4A4C4E"/>
                </a:solidFill>
              </a:defRPr>
            </a:lvl1pPr>
            <a:lvl2pPr>
              <a:defRPr baseline="0">
                <a:solidFill>
                  <a:srgbClr val="4A4C4E"/>
                </a:solidFill>
              </a:defRPr>
            </a:lvl2pPr>
            <a:lvl3pPr>
              <a:defRPr baseline="0">
                <a:solidFill>
                  <a:srgbClr val="4A4C4E"/>
                </a:solidFill>
              </a:defRPr>
            </a:lvl3pPr>
            <a:lvl4pPr>
              <a:defRPr baseline="0">
                <a:solidFill>
                  <a:srgbClr val="4A4C4E"/>
                </a:solidFill>
              </a:defRPr>
            </a:lvl4pPr>
            <a:lvl5pPr>
              <a:defRPr baseline="0">
                <a:solidFill>
                  <a:srgbClr val="4A4C4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84" y="2130399"/>
            <a:ext cx="7772232" cy="1470153"/>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768" y="3886132"/>
            <a:ext cx="6400464" cy="1752679"/>
          </a:xfrm>
        </p:spPr>
        <p:txBody>
          <a:bodyPr/>
          <a:lstStyle>
            <a:lvl1pPr marL="0" indent="0" algn="ctr">
              <a:buNone/>
              <a:defRPr/>
            </a:lvl1pPr>
            <a:lvl2pPr marL="141686" indent="0" algn="ctr">
              <a:buNone/>
              <a:defRPr/>
            </a:lvl2pPr>
            <a:lvl3pPr marL="283373" indent="0" algn="ctr">
              <a:buNone/>
              <a:defRPr/>
            </a:lvl3pPr>
            <a:lvl4pPr marL="425059" indent="0" algn="ctr">
              <a:buNone/>
              <a:defRPr/>
            </a:lvl4pPr>
            <a:lvl5pPr marL="566745" indent="0" algn="ctr">
              <a:buNone/>
              <a:defRPr/>
            </a:lvl5pPr>
            <a:lvl6pPr marL="708431" indent="0" algn="ctr">
              <a:buNone/>
              <a:defRPr/>
            </a:lvl6pPr>
            <a:lvl7pPr marL="850118" indent="0" algn="ctr">
              <a:buNone/>
              <a:defRPr/>
            </a:lvl7pPr>
            <a:lvl8pPr marL="991804" indent="0" algn="ctr">
              <a:buNone/>
              <a:defRPr/>
            </a:lvl8pPr>
            <a:lvl9pPr marL="113349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6B59A24-BE16-4781-ADD1-F15B831AEC30}"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365838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91F0AEA-4D71-4A11-8E51-5D1A576AFD47}"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84795852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62" y="4406897"/>
            <a:ext cx="7772232" cy="1362233"/>
          </a:xfrm>
        </p:spPr>
        <p:txBody>
          <a:bodyPr anchor="t"/>
          <a:lstStyle>
            <a:lvl1pPr algn="l">
              <a:defRPr sz="1200" b="1" cap="all"/>
            </a:lvl1pPr>
          </a:lstStyle>
          <a:p>
            <a:r>
              <a:rPr lang="en-US" smtClean="0"/>
              <a:t>Click to edit Master title style</a:t>
            </a:r>
            <a:endParaRPr lang="en-GB"/>
          </a:p>
        </p:txBody>
      </p:sp>
      <p:sp>
        <p:nvSpPr>
          <p:cNvPr id="3" name="Text Placeholder 2"/>
          <p:cNvSpPr>
            <a:spLocks noGrp="1"/>
          </p:cNvSpPr>
          <p:nvPr>
            <p:ph type="body" idx="1"/>
          </p:nvPr>
        </p:nvSpPr>
        <p:spPr>
          <a:xfrm>
            <a:off x="722362" y="2906709"/>
            <a:ext cx="7772232" cy="1500188"/>
          </a:xfrm>
        </p:spPr>
        <p:txBody>
          <a:bodyPr anchor="b"/>
          <a:lstStyle>
            <a:lvl1pPr marL="0" indent="0">
              <a:buNone/>
              <a:defRPr sz="600"/>
            </a:lvl1pPr>
            <a:lvl2pPr marL="141686" indent="0">
              <a:buNone/>
              <a:defRPr sz="600"/>
            </a:lvl2pPr>
            <a:lvl3pPr marL="283373" indent="0">
              <a:buNone/>
              <a:defRPr sz="500"/>
            </a:lvl3pPr>
            <a:lvl4pPr marL="425059" indent="0">
              <a:buNone/>
              <a:defRPr sz="400"/>
            </a:lvl4pPr>
            <a:lvl5pPr marL="566745" indent="0">
              <a:buNone/>
              <a:defRPr sz="400"/>
            </a:lvl5pPr>
            <a:lvl6pPr marL="708431" indent="0">
              <a:buNone/>
              <a:defRPr sz="400"/>
            </a:lvl6pPr>
            <a:lvl7pPr marL="850118" indent="0">
              <a:buNone/>
              <a:defRPr sz="400"/>
            </a:lvl7pPr>
            <a:lvl8pPr marL="991804" indent="0">
              <a:buNone/>
              <a:defRPr sz="400"/>
            </a:lvl8pPr>
            <a:lvl9pPr marL="1133490" indent="0">
              <a:buNone/>
              <a:defRPr sz="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05C2A23-CECC-475D-9B5B-6A116BE601C5}"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722001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416" y="1599963"/>
            <a:ext cx="4091305" cy="4526015"/>
          </a:xfrm>
        </p:spPr>
        <p:txBody>
          <a:bodyPr/>
          <a:lstStyle>
            <a:lvl1pPr>
              <a:defRPr sz="900"/>
            </a:lvl1pPr>
            <a:lvl2pPr>
              <a:defRPr sz="700"/>
            </a:lvl2pPr>
            <a:lvl3pPr>
              <a:defRPr sz="6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94799" y="1599963"/>
            <a:ext cx="4091785" cy="4526015"/>
          </a:xfrm>
        </p:spPr>
        <p:txBody>
          <a:bodyPr/>
          <a:lstStyle>
            <a:lvl1pPr>
              <a:defRPr sz="900"/>
            </a:lvl1pPr>
            <a:lvl2pPr>
              <a:defRPr sz="700"/>
            </a:lvl2pPr>
            <a:lvl3pPr>
              <a:defRPr sz="6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270337E-DA2B-4F65-86EA-1375355C97A8}"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986122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416" y="1535312"/>
            <a:ext cx="4039948" cy="639374"/>
          </a:xfrm>
        </p:spPr>
        <p:txBody>
          <a:bodyPr anchor="b"/>
          <a:lstStyle>
            <a:lvl1pPr marL="0" indent="0">
              <a:buNone/>
              <a:defRPr sz="700" b="1"/>
            </a:lvl1pPr>
            <a:lvl2pPr marL="141686" indent="0">
              <a:buNone/>
              <a:defRPr sz="600" b="1"/>
            </a:lvl2pPr>
            <a:lvl3pPr marL="283373" indent="0">
              <a:buNone/>
              <a:defRPr sz="600" b="1"/>
            </a:lvl3pPr>
            <a:lvl4pPr marL="425059" indent="0">
              <a:buNone/>
              <a:defRPr sz="500" b="1"/>
            </a:lvl4pPr>
            <a:lvl5pPr marL="566745" indent="0">
              <a:buNone/>
              <a:defRPr sz="500" b="1"/>
            </a:lvl5pPr>
            <a:lvl6pPr marL="708431" indent="0">
              <a:buNone/>
              <a:defRPr sz="500" b="1"/>
            </a:lvl6pPr>
            <a:lvl7pPr marL="850118" indent="0">
              <a:buNone/>
              <a:defRPr sz="500" b="1"/>
            </a:lvl7pPr>
            <a:lvl8pPr marL="991804" indent="0">
              <a:buNone/>
              <a:defRPr sz="500" b="1"/>
            </a:lvl8pPr>
            <a:lvl9pPr marL="1133490" indent="0">
              <a:buNone/>
              <a:defRPr sz="500" b="1"/>
            </a:lvl9pPr>
          </a:lstStyle>
          <a:p>
            <a:pPr lvl="0"/>
            <a:r>
              <a:rPr lang="en-US" smtClean="0"/>
              <a:t>Click to edit Master text styles</a:t>
            </a:r>
          </a:p>
        </p:txBody>
      </p:sp>
      <p:sp>
        <p:nvSpPr>
          <p:cNvPr id="4" name="Content Placeholder 3"/>
          <p:cNvSpPr>
            <a:spLocks noGrp="1"/>
          </p:cNvSpPr>
          <p:nvPr>
            <p:ph sz="half" idx="2"/>
          </p:nvPr>
        </p:nvSpPr>
        <p:spPr>
          <a:xfrm>
            <a:off x="457416" y="2174687"/>
            <a:ext cx="4039948" cy="3951291"/>
          </a:xfrm>
        </p:spPr>
        <p:txBody>
          <a:bodyPr/>
          <a:lstStyle>
            <a:lvl1pPr>
              <a:defRPr sz="700"/>
            </a:lvl1pPr>
            <a:lvl2pPr>
              <a:defRPr sz="600"/>
            </a:lvl2pPr>
            <a:lvl3pPr>
              <a:defRPr sz="600"/>
            </a:lvl3pPr>
            <a:lvl4pPr>
              <a:defRPr sz="500"/>
            </a:lvl4pPr>
            <a:lvl5pPr>
              <a:defRPr sz="500"/>
            </a:lvl5pPr>
            <a:lvl6pPr>
              <a:defRPr sz="500"/>
            </a:lvl6pPr>
            <a:lvl7pPr>
              <a:defRPr sz="500"/>
            </a:lvl7pPr>
            <a:lvl8pPr>
              <a:defRPr sz="500"/>
            </a:lvl8pPr>
            <a:lvl9pPr>
              <a:defRPr sz="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196" y="1535312"/>
            <a:ext cx="4041388" cy="639374"/>
          </a:xfrm>
        </p:spPr>
        <p:txBody>
          <a:bodyPr anchor="b"/>
          <a:lstStyle>
            <a:lvl1pPr marL="0" indent="0">
              <a:buNone/>
              <a:defRPr sz="700" b="1"/>
            </a:lvl1pPr>
            <a:lvl2pPr marL="141686" indent="0">
              <a:buNone/>
              <a:defRPr sz="600" b="1"/>
            </a:lvl2pPr>
            <a:lvl3pPr marL="283373" indent="0">
              <a:buNone/>
              <a:defRPr sz="600" b="1"/>
            </a:lvl3pPr>
            <a:lvl4pPr marL="425059" indent="0">
              <a:buNone/>
              <a:defRPr sz="500" b="1"/>
            </a:lvl4pPr>
            <a:lvl5pPr marL="566745" indent="0">
              <a:buNone/>
              <a:defRPr sz="500" b="1"/>
            </a:lvl5pPr>
            <a:lvl6pPr marL="708431" indent="0">
              <a:buNone/>
              <a:defRPr sz="500" b="1"/>
            </a:lvl6pPr>
            <a:lvl7pPr marL="850118" indent="0">
              <a:buNone/>
              <a:defRPr sz="500" b="1"/>
            </a:lvl7pPr>
            <a:lvl8pPr marL="991804" indent="0">
              <a:buNone/>
              <a:defRPr sz="500" b="1"/>
            </a:lvl8pPr>
            <a:lvl9pPr marL="1133490" indent="0">
              <a:buNone/>
              <a:defRPr sz="500" b="1"/>
            </a:lvl9pPr>
          </a:lstStyle>
          <a:p>
            <a:pPr lvl="0"/>
            <a:r>
              <a:rPr lang="en-US" smtClean="0"/>
              <a:t>Click to edit Master text styles</a:t>
            </a:r>
          </a:p>
        </p:txBody>
      </p:sp>
      <p:sp>
        <p:nvSpPr>
          <p:cNvPr id="6" name="Content Placeholder 5"/>
          <p:cNvSpPr>
            <a:spLocks noGrp="1"/>
          </p:cNvSpPr>
          <p:nvPr>
            <p:ph sz="quarter" idx="4"/>
          </p:nvPr>
        </p:nvSpPr>
        <p:spPr>
          <a:xfrm>
            <a:off x="4645196" y="2174687"/>
            <a:ext cx="4041388" cy="3951291"/>
          </a:xfrm>
        </p:spPr>
        <p:txBody>
          <a:bodyPr/>
          <a:lstStyle>
            <a:lvl1pPr>
              <a:defRPr sz="700"/>
            </a:lvl1pPr>
            <a:lvl2pPr>
              <a:defRPr sz="600"/>
            </a:lvl2pPr>
            <a:lvl3pPr>
              <a:defRPr sz="600"/>
            </a:lvl3pPr>
            <a:lvl4pPr>
              <a:defRPr sz="500"/>
            </a:lvl4pPr>
            <a:lvl5pPr>
              <a:defRPr sz="500"/>
            </a:lvl5pPr>
            <a:lvl6pPr>
              <a:defRPr sz="500"/>
            </a:lvl6pPr>
            <a:lvl7pPr>
              <a:defRPr sz="500"/>
            </a:lvl7pPr>
            <a:lvl8pPr>
              <a:defRPr sz="500"/>
            </a:lvl8pPr>
            <a:lvl9pPr>
              <a:defRPr sz="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E67EA60F-BDD9-46E8-BA61-8C391626D12D}"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721855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BEA82B4-64E8-4D13-B266-F18B72E4A1DD}"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347859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0F65C8B-4F29-479F-B1F4-B989181EC78B}"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718943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16" y="272854"/>
            <a:ext cx="3008002" cy="1162175"/>
          </a:xfrm>
        </p:spPr>
        <p:txBody>
          <a:bodyPr anchor="b"/>
          <a:lstStyle>
            <a:lvl1pPr algn="l">
              <a:defRPr sz="600" b="1"/>
            </a:lvl1pPr>
          </a:lstStyle>
          <a:p>
            <a:r>
              <a:rPr lang="en-US" smtClean="0"/>
              <a:t>Click to edit Master title style</a:t>
            </a:r>
            <a:endParaRPr lang="en-GB"/>
          </a:p>
        </p:txBody>
      </p:sp>
      <p:sp>
        <p:nvSpPr>
          <p:cNvPr id="3" name="Content Placeholder 2"/>
          <p:cNvSpPr>
            <a:spLocks noGrp="1"/>
          </p:cNvSpPr>
          <p:nvPr>
            <p:ph idx="1"/>
          </p:nvPr>
        </p:nvSpPr>
        <p:spPr>
          <a:xfrm>
            <a:off x="3574852" y="272854"/>
            <a:ext cx="5111732" cy="5853124"/>
          </a:xfrm>
        </p:spPr>
        <p:txBody>
          <a:bodyPr/>
          <a:lstStyle>
            <a:lvl1pPr>
              <a:defRPr sz="1000"/>
            </a:lvl1pPr>
            <a:lvl2pPr>
              <a:defRPr sz="9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416" y="1435029"/>
            <a:ext cx="3008002" cy="4690949"/>
          </a:xfrm>
        </p:spPr>
        <p:txBody>
          <a:bodyPr/>
          <a:lstStyle>
            <a:lvl1pPr marL="0" indent="0">
              <a:buNone/>
              <a:defRPr sz="400"/>
            </a:lvl1pPr>
            <a:lvl2pPr marL="141686" indent="0">
              <a:buNone/>
              <a:defRPr sz="400"/>
            </a:lvl2pPr>
            <a:lvl3pPr marL="283373" indent="0">
              <a:buNone/>
              <a:defRPr sz="300"/>
            </a:lvl3pPr>
            <a:lvl4pPr marL="425059" indent="0">
              <a:buNone/>
              <a:defRPr sz="300"/>
            </a:lvl4pPr>
            <a:lvl5pPr marL="566745" indent="0">
              <a:buNone/>
              <a:defRPr sz="300"/>
            </a:lvl5pPr>
            <a:lvl6pPr marL="708431" indent="0">
              <a:buNone/>
              <a:defRPr sz="300"/>
            </a:lvl6pPr>
            <a:lvl7pPr marL="850118" indent="0">
              <a:buNone/>
              <a:defRPr sz="300"/>
            </a:lvl7pPr>
            <a:lvl8pPr marL="991804" indent="0">
              <a:buNone/>
              <a:defRPr sz="300"/>
            </a:lvl8pPr>
            <a:lvl9pPr marL="1133490" indent="0">
              <a:buNone/>
              <a:defRPr sz="3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888AABF-1C82-4437-98E0-EC0D2930B487}"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628359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572163"/>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aseline="0">
                <a:solidFill>
                  <a:srgbClr val="4A4C4E"/>
                </a:solidFill>
              </a:defRPr>
            </a:lvl1pPr>
            <a:lvl2pPr>
              <a:defRPr baseline="0">
                <a:solidFill>
                  <a:srgbClr val="4A4C4E"/>
                </a:solidFill>
              </a:defRPr>
            </a:lvl2pPr>
            <a:lvl3pPr>
              <a:defRPr baseline="0">
                <a:solidFill>
                  <a:srgbClr val="4A4C4E"/>
                </a:solidFill>
              </a:defRPr>
            </a:lvl3pPr>
            <a:lvl4pPr>
              <a:defRPr baseline="0">
                <a:solidFill>
                  <a:srgbClr val="4A4C4E"/>
                </a:solidFill>
              </a:defRPr>
            </a:lvl4pPr>
            <a:lvl5pPr>
              <a:defRPr baseline="0">
                <a:solidFill>
                  <a:srgbClr val="4A4C4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26" y="4800397"/>
            <a:ext cx="5486592" cy="567088"/>
          </a:xfrm>
        </p:spPr>
        <p:txBody>
          <a:bodyPr anchor="b"/>
          <a:lstStyle>
            <a:lvl1pPr algn="l">
              <a:defRPr sz="600" b="1"/>
            </a:lvl1pPr>
          </a:lstStyle>
          <a:p>
            <a:r>
              <a:rPr lang="en-US" smtClean="0"/>
              <a:t>Click to edit Master title style</a:t>
            </a:r>
            <a:endParaRPr lang="en-GB"/>
          </a:p>
        </p:txBody>
      </p:sp>
      <p:sp>
        <p:nvSpPr>
          <p:cNvPr id="3" name="Picture Placeholder 2"/>
          <p:cNvSpPr>
            <a:spLocks noGrp="1"/>
          </p:cNvSpPr>
          <p:nvPr>
            <p:ph type="pic" idx="1"/>
          </p:nvPr>
        </p:nvSpPr>
        <p:spPr>
          <a:xfrm>
            <a:off x="1792226" y="612904"/>
            <a:ext cx="5486592" cy="4114698"/>
          </a:xfrm>
        </p:spPr>
        <p:txBody>
          <a:bodyPr/>
          <a:lstStyle>
            <a:lvl1pPr marL="0" indent="0">
              <a:buNone/>
              <a:defRPr sz="1000"/>
            </a:lvl1pPr>
            <a:lvl2pPr marL="141686" indent="0">
              <a:buNone/>
              <a:defRPr sz="900"/>
            </a:lvl2pPr>
            <a:lvl3pPr marL="283373" indent="0">
              <a:buNone/>
              <a:defRPr sz="700"/>
            </a:lvl3pPr>
            <a:lvl4pPr marL="425059" indent="0">
              <a:buNone/>
              <a:defRPr sz="600"/>
            </a:lvl4pPr>
            <a:lvl5pPr marL="566745" indent="0">
              <a:buNone/>
              <a:defRPr sz="600"/>
            </a:lvl5pPr>
            <a:lvl6pPr marL="708431" indent="0">
              <a:buNone/>
              <a:defRPr sz="600"/>
            </a:lvl6pPr>
            <a:lvl7pPr marL="850118" indent="0">
              <a:buNone/>
              <a:defRPr sz="600"/>
            </a:lvl7pPr>
            <a:lvl8pPr marL="991804" indent="0">
              <a:buNone/>
              <a:defRPr sz="600"/>
            </a:lvl8pPr>
            <a:lvl9pPr marL="1133490" indent="0">
              <a:buNone/>
              <a:defRPr sz="600"/>
            </a:lvl9pPr>
          </a:lstStyle>
          <a:p>
            <a:pPr lvl="0"/>
            <a:endParaRPr lang="en-GB" noProof="0" dirty="0" smtClean="0"/>
          </a:p>
        </p:txBody>
      </p:sp>
      <p:sp>
        <p:nvSpPr>
          <p:cNvPr id="4" name="Text Placeholder 3"/>
          <p:cNvSpPr>
            <a:spLocks noGrp="1"/>
          </p:cNvSpPr>
          <p:nvPr>
            <p:ph type="body" sz="half" idx="2"/>
          </p:nvPr>
        </p:nvSpPr>
        <p:spPr>
          <a:xfrm>
            <a:off x="1792226" y="5367485"/>
            <a:ext cx="5486592" cy="804817"/>
          </a:xfrm>
        </p:spPr>
        <p:txBody>
          <a:bodyPr/>
          <a:lstStyle>
            <a:lvl1pPr marL="0" indent="0">
              <a:buNone/>
              <a:defRPr sz="400"/>
            </a:lvl1pPr>
            <a:lvl2pPr marL="141686" indent="0">
              <a:buNone/>
              <a:defRPr sz="400"/>
            </a:lvl2pPr>
            <a:lvl3pPr marL="283373" indent="0">
              <a:buNone/>
              <a:defRPr sz="300"/>
            </a:lvl3pPr>
            <a:lvl4pPr marL="425059" indent="0">
              <a:buNone/>
              <a:defRPr sz="300"/>
            </a:lvl4pPr>
            <a:lvl5pPr marL="566745" indent="0">
              <a:buNone/>
              <a:defRPr sz="300"/>
            </a:lvl5pPr>
            <a:lvl6pPr marL="708431" indent="0">
              <a:buNone/>
              <a:defRPr sz="300"/>
            </a:lvl6pPr>
            <a:lvl7pPr marL="850118" indent="0">
              <a:buNone/>
              <a:defRPr sz="300"/>
            </a:lvl7pPr>
            <a:lvl8pPr marL="991804" indent="0">
              <a:buNone/>
              <a:defRPr sz="300"/>
            </a:lvl8pPr>
            <a:lvl9pPr marL="1133490" indent="0">
              <a:buNone/>
              <a:defRPr sz="3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45BADA7-03C0-4A13-A16F-2EFDFA682135}"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475772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8173998-5F76-403B-B336-ECB0580F9630}"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990231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12" y="274890"/>
            <a:ext cx="2057172" cy="58510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416" y="274890"/>
            <a:ext cx="6125918" cy="5851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B34EF3C-51E1-4347-BFF8-26AC723BD153}"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026055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baseline="0">
                <a:solidFill>
                  <a:srgbClr val="4A4C4E"/>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572163"/>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baseline="0">
                <a:solidFill>
                  <a:srgbClr val="4A4C4E"/>
                </a:solidFill>
              </a:defRPr>
            </a:lvl1pPr>
            <a:lvl2pPr>
              <a:defRPr sz="2400" baseline="0">
                <a:solidFill>
                  <a:srgbClr val="4A4C4E"/>
                </a:solidFill>
              </a:defRPr>
            </a:lvl2pPr>
            <a:lvl3pPr>
              <a:defRPr sz="2000" baseline="0">
                <a:solidFill>
                  <a:srgbClr val="4A4C4E"/>
                </a:solidFill>
              </a:defRPr>
            </a:lvl3pPr>
            <a:lvl4pPr>
              <a:defRPr sz="1800" baseline="0">
                <a:solidFill>
                  <a:srgbClr val="4A4C4E"/>
                </a:solidFill>
              </a:defRPr>
            </a:lvl4pPr>
            <a:lvl5pPr>
              <a:defRPr sz="1800" baseline="0">
                <a:solidFill>
                  <a:srgbClr val="4A4C4E"/>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baseline="0">
                <a:solidFill>
                  <a:srgbClr val="4A4C4E"/>
                </a:solidFill>
              </a:defRPr>
            </a:lvl1pPr>
            <a:lvl2pPr>
              <a:defRPr sz="2400" baseline="0">
                <a:solidFill>
                  <a:srgbClr val="4A4C4E"/>
                </a:solidFill>
              </a:defRPr>
            </a:lvl2pPr>
            <a:lvl3pPr>
              <a:defRPr sz="2000" baseline="0">
                <a:solidFill>
                  <a:srgbClr val="4A4C4E"/>
                </a:solidFill>
              </a:defRPr>
            </a:lvl3pPr>
            <a:lvl4pPr>
              <a:defRPr sz="1800" baseline="0">
                <a:solidFill>
                  <a:srgbClr val="4A4C4E"/>
                </a:solidFill>
              </a:defRPr>
            </a:lvl4pPr>
            <a:lvl5pPr>
              <a:defRPr sz="1800" baseline="0">
                <a:solidFill>
                  <a:srgbClr val="4A4C4E"/>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572163"/>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baseline="0">
                <a:solidFill>
                  <a:srgbClr val="4A4C4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aseline="0">
                <a:solidFill>
                  <a:srgbClr val="4A4C4E"/>
                </a:solidFill>
              </a:defRPr>
            </a:lvl1pPr>
            <a:lvl2pPr>
              <a:defRPr sz="2000" baseline="0">
                <a:solidFill>
                  <a:srgbClr val="4A4C4E"/>
                </a:solidFill>
              </a:defRPr>
            </a:lvl2pPr>
            <a:lvl3pPr>
              <a:defRPr sz="1800" baseline="0">
                <a:solidFill>
                  <a:srgbClr val="4A4C4E"/>
                </a:solidFill>
              </a:defRPr>
            </a:lvl3pPr>
            <a:lvl4pPr>
              <a:defRPr sz="1600" baseline="0">
                <a:solidFill>
                  <a:srgbClr val="4A4C4E"/>
                </a:solidFill>
              </a:defRPr>
            </a:lvl4pPr>
            <a:lvl5pPr>
              <a:defRPr sz="1600" baseline="0">
                <a:solidFill>
                  <a:srgbClr val="4A4C4E"/>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baseline="0">
                <a:solidFill>
                  <a:srgbClr val="4A4C4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aseline="0">
                <a:solidFill>
                  <a:srgbClr val="4A4C4E"/>
                </a:solidFill>
              </a:defRPr>
            </a:lvl1pPr>
            <a:lvl2pPr>
              <a:defRPr sz="2000" baseline="0">
                <a:solidFill>
                  <a:srgbClr val="4A4C4E"/>
                </a:solidFill>
              </a:defRPr>
            </a:lvl2pPr>
            <a:lvl3pPr>
              <a:defRPr sz="1800" baseline="0">
                <a:solidFill>
                  <a:srgbClr val="4A4C4E"/>
                </a:solidFill>
              </a:defRPr>
            </a:lvl3pPr>
            <a:lvl4pPr>
              <a:defRPr sz="1600" baseline="0">
                <a:solidFill>
                  <a:srgbClr val="4A4C4E"/>
                </a:solidFill>
              </a:defRPr>
            </a:lvl4pPr>
            <a:lvl5pPr>
              <a:defRPr sz="1600" baseline="0">
                <a:solidFill>
                  <a:srgbClr val="4A4C4E"/>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500174"/>
            <a:ext cx="5111750" cy="4625989"/>
          </a:xfrm>
        </p:spPr>
        <p:txBody>
          <a:bodyPr/>
          <a:lstStyle>
            <a:lvl1pPr>
              <a:defRPr sz="3200" baseline="0">
                <a:solidFill>
                  <a:srgbClr val="4A4C4E"/>
                </a:solidFill>
              </a:defRPr>
            </a:lvl1pPr>
            <a:lvl2pPr>
              <a:defRPr sz="2800" baseline="0">
                <a:solidFill>
                  <a:srgbClr val="4A4C4E"/>
                </a:solidFill>
              </a:defRPr>
            </a:lvl2pPr>
            <a:lvl3pPr>
              <a:defRPr sz="2400" baseline="0">
                <a:solidFill>
                  <a:srgbClr val="4A4C4E"/>
                </a:solidFill>
              </a:defRPr>
            </a:lvl3pPr>
            <a:lvl4pPr>
              <a:defRPr sz="2000" baseline="0">
                <a:solidFill>
                  <a:srgbClr val="4A4C4E"/>
                </a:solidFill>
              </a:defRPr>
            </a:lvl4pPr>
            <a:lvl5pPr>
              <a:defRPr sz="2000" baseline="0">
                <a:solidFill>
                  <a:srgbClr val="4A4C4E"/>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baseline="0">
                <a:solidFill>
                  <a:srgbClr val="4A4C4E"/>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aseline="0">
                <a:solidFill>
                  <a:srgbClr val="4A4C4E"/>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34" name="Line 10"/>
          <p:cNvSpPr>
            <a:spLocks noChangeShapeType="1"/>
          </p:cNvSpPr>
          <p:nvPr/>
        </p:nvSpPr>
        <p:spPr bwMode="auto">
          <a:xfrm>
            <a:off x="0" y="1500188"/>
            <a:ext cx="9144000" cy="0"/>
          </a:xfrm>
          <a:prstGeom prst="line">
            <a:avLst/>
          </a:prstGeom>
          <a:noFill/>
          <a:ln w="44450">
            <a:solidFill>
              <a:srgbClr val="572163"/>
            </a:solidFill>
            <a:round/>
            <a:headEnd/>
            <a:tailEnd/>
          </a:ln>
        </p:spPr>
        <p:txBody>
          <a:bodyPr/>
          <a:lstStyle/>
          <a:p>
            <a:pPr>
              <a:defRPr/>
            </a:pPr>
            <a:endParaRPr lang="en-GB" dirty="0"/>
          </a:p>
        </p:txBody>
      </p:sp>
      <p:pic>
        <p:nvPicPr>
          <p:cNvPr id="5" name="Picture 4" descr="UHI-icon-RGB.jpg"/>
          <p:cNvPicPr>
            <a:picLocks noChangeAspect="1"/>
          </p:cNvPicPr>
          <p:nvPr/>
        </p:nvPicPr>
        <p:blipFill>
          <a:blip r:embed="rId13"/>
          <a:stretch>
            <a:fillRect/>
          </a:stretch>
        </p:blipFill>
        <p:spPr>
          <a:xfrm>
            <a:off x="8358214" y="6143644"/>
            <a:ext cx="697738" cy="642942"/>
          </a:xfrm>
          <a:prstGeom prst="rect">
            <a:avLst/>
          </a:prstGeom>
        </p:spPr>
      </p:pic>
    </p:spTree>
  </p:cSld>
  <p:clrMap bg1="lt1" tx1="dk1" bg2="lt2" tx2="dk2" accent1="accent1" accent2="accent2" accent3="accent3" accent4="accent4" accent5="accent5" accent6="accent6" hlink="hlink" folHlink="folHlink"/>
  <p:sldLayoutIdLst>
    <p:sldLayoutId id="2147483779"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rtl="0" eaLnBrk="1" fontAlgn="base" hangingPunct="1">
        <a:spcBef>
          <a:spcPct val="0"/>
        </a:spcBef>
        <a:spcAft>
          <a:spcPct val="0"/>
        </a:spcAft>
        <a:defRPr sz="4400">
          <a:solidFill>
            <a:srgbClr val="572163"/>
          </a:solidFill>
          <a:latin typeface="+mj-lt"/>
          <a:ea typeface="ＭＳ Ｐゴシック" charset="-128"/>
          <a:cs typeface="ＭＳ Ｐゴシック" charset="-128"/>
        </a:defRPr>
      </a:lvl1pPr>
      <a:lvl2pPr algn="l" rtl="0" eaLnBrk="1" fontAlgn="base" hangingPunct="1">
        <a:spcBef>
          <a:spcPct val="0"/>
        </a:spcBef>
        <a:spcAft>
          <a:spcPct val="0"/>
        </a:spcAft>
        <a:defRPr sz="4400">
          <a:solidFill>
            <a:srgbClr val="572163"/>
          </a:solidFill>
          <a:latin typeface="Myriad Pro" charset="0"/>
          <a:ea typeface="ＭＳ Ｐゴシック" charset="-128"/>
          <a:cs typeface="ＭＳ Ｐゴシック" charset="-128"/>
        </a:defRPr>
      </a:lvl2pPr>
      <a:lvl3pPr algn="l" rtl="0" eaLnBrk="1" fontAlgn="base" hangingPunct="1">
        <a:spcBef>
          <a:spcPct val="0"/>
        </a:spcBef>
        <a:spcAft>
          <a:spcPct val="0"/>
        </a:spcAft>
        <a:defRPr sz="4400">
          <a:solidFill>
            <a:srgbClr val="572163"/>
          </a:solidFill>
          <a:latin typeface="Myriad Pro" charset="0"/>
          <a:ea typeface="ＭＳ Ｐゴシック" charset="-128"/>
          <a:cs typeface="ＭＳ Ｐゴシック" charset="-128"/>
        </a:defRPr>
      </a:lvl3pPr>
      <a:lvl4pPr algn="l" rtl="0" eaLnBrk="1" fontAlgn="base" hangingPunct="1">
        <a:spcBef>
          <a:spcPct val="0"/>
        </a:spcBef>
        <a:spcAft>
          <a:spcPct val="0"/>
        </a:spcAft>
        <a:defRPr sz="4400">
          <a:solidFill>
            <a:srgbClr val="572163"/>
          </a:solidFill>
          <a:latin typeface="Myriad Pro" charset="0"/>
          <a:ea typeface="ＭＳ Ｐゴシック" charset="-128"/>
          <a:cs typeface="ＭＳ Ｐゴシック" charset="-128"/>
        </a:defRPr>
      </a:lvl4pPr>
      <a:lvl5pPr algn="l" rtl="0" eaLnBrk="1" fontAlgn="base" hangingPunct="1">
        <a:spcBef>
          <a:spcPct val="0"/>
        </a:spcBef>
        <a:spcAft>
          <a:spcPct val="0"/>
        </a:spcAft>
        <a:defRPr sz="4400">
          <a:solidFill>
            <a:srgbClr val="572163"/>
          </a:solidFill>
          <a:latin typeface="Myriad Pro" charset="0"/>
          <a:ea typeface="ＭＳ Ｐゴシック" charset="-128"/>
          <a:cs typeface="ＭＳ Ｐゴシック" charset="-128"/>
        </a:defRPr>
      </a:lvl5pPr>
      <a:lvl6pPr marL="457200" algn="l" rtl="0" eaLnBrk="1" fontAlgn="base" hangingPunct="1">
        <a:spcBef>
          <a:spcPct val="0"/>
        </a:spcBef>
        <a:spcAft>
          <a:spcPct val="0"/>
        </a:spcAft>
        <a:defRPr sz="4400">
          <a:solidFill>
            <a:srgbClr val="B22C1B"/>
          </a:solidFill>
          <a:latin typeface="Myriad Pro" charset="0"/>
        </a:defRPr>
      </a:lvl6pPr>
      <a:lvl7pPr marL="914400" algn="l" rtl="0" eaLnBrk="1" fontAlgn="base" hangingPunct="1">
        <a:spcBef>
          <a:spcPct val="0"/>
        </a:spcBef>
        <a:spcAft>
          <a:spcPct val="0"/>
        </a:spcAft>
        <a:defRPr sz="4400">
          <a:solidFill>
            <a:srgbClr val="B22C1B"/>
          </a:solidFill>
          <a:latin typeface="Myriad Pro" charset="0"/>
        </a:defRPr>
      </a:lvl7pPr>
      <a:lvl8pPr marL="1371600" algn="l" rtl="0" eaLnBrk="1" fontAlgn="base" hangingPunct="1">
        <a:spcBef>
          <a:spcPct val="0"/>
        </a:spcBef>
        <a:spcAft>
          <a:spcPct val="0"/>
        </a:spcAft>
        <a:defRPr sz="4400">
          <a:solidFill>
            <a:srgbClr val="B22C1B"/>
          </a:solidFill>
          <a:latin typeface="Myriad Pro" charset="0"/>
        </a:defRPr>
      </a:lvl8pPr>
      <a:lvl9pPr marL="1828800" algn="l" rtl="0" eaLnBrk="1" fontAlgn="base" hangingPunct="1">
        <a:spcBef>
          <a:spcPct val="0"/>
        </a:spcBef>
        <a:spcAft>
          <a:spcPct val="0"/>
        </a:spcAft>
        <a:defRPr sz="4400">
          <a:solidFill>
            <a:srgbClr val="B22C1B"/>
          </a:solidFill>
          <a:latin typeface="Myriad Pro" charset="0"/>
        </a:defRPr>
      </a:lvl9pPr>
    </p:titleStyle>
    <p:bodyStyle>
      <a:lvl1pPr marL="342900" indent="-342900" algn="l" rtl="0" eaLnBrk="1" fontAlgn="base" hangingPunct="1">
        <a:spcBef>
          <a:spcPct val="20000"/>
        </a:spcBef>
        <a:spcAft>
          <a:spcPct val="0"/>
        </a:spcAft>
        <a:buChar char="•"/>
        <a:defRPr sz="3200">
          <a:solidFill>
            <a:srgbClr val="4A4C4E"/>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rgbClr val="4A4C4E"/>
          </a:solidFill>
          <a:latin typeface="+mn-lt"/>
          <a:ea typeface="ＭＳ Ｐゴシック" charset="-128"/>
        </a:defRPr>
      </a:lvl2pPr>
      <a:lvl3pPr marL="1143000" indent="-228600" algn="l" rtl="0" eaLnBrk="1" fontAlgn="base" hangingPunct="1">
        <a:spcBef>
          <a:spcPct val="20000"/>
        </a:spcBef>
        <a:spcAft>
          <a:spcPct val="0"/>
        </a:spcAft>
        <a:buChar char="•"/>
        <a:defRPr sz="2400">
          <a:solidFill>
            <a:srgbClr val="4A4C4E"/>
          </a:solidFill>
          <a:latin typeface="+mn-lt"/>
          <a:ea typeface="ＭＳ Ｐゴシック" charset="-128"/>
        </a:defRPr>
      </a:lvl3pPr>
      <a:lvl4pPr marL="1600200" indent="-228600" algn="l" rtl="0" eaLnBrk="1" fontAlgn="base" hangingPunct="1">
        <a:spcBef>
          <a:spcPct val="20000"/>
        </a:spcBef>
        <a:spcAft>
          <a:spcPct val="0"/>
        </a:spcAft>
        <a:buChar char="–"/>
        <a:tabLst>
          <a:tab pos="3411538" algn="l"/>
        </a:tabLst>
        <a:defRPr sz="2000">
          <a:solidFill>
            <a:srgbClr val="4A4C4E"/>
          </a:solidFill>
          <a:latin typeface="+mn-lt"/>
          <a:ea typeface="ＭＳ Ｐゴシック" charset="-128"/>
        </a:defRPr>
      </a:lvl4pPr>
      <a:lvl5pPr marL="2057400" indent="-228600" algn="l" rtl="0" eaLnBrk="1" fontAlgn="base" hangingPunct="1">
        <a:spcBef>
          <a:spcPct val="20000"/>
        </a:spcBef>
        <a:spcAft>
          <a:spcPct val="0"/>
        </a:spcAft>
        <a:buChar char="»"/>
        <a:defRPr sz="2000">
          <a:solidFill>
            <a:srgbClr val="4A4C4E"/>
          </a:solidFill>
          <a:latin typeface="+mn-lt"/>
          <a:ea typeface="ＭＳ Ｐゴシック" charset="-128"/>
        </a:defRPr>
      </a:lvl5pPr>
      <a:lvl6pPr marL="2514600" indent="-228600" algn="l" rtl="0" eaLnBrk="1" fontAlgn="base" hangingPunct="1">
        <a:spcBef>
          <a:spcPct val="20000"/>
        </a:spcBef>
        <a:spcAft>
          <a:spcPct val="0"/>
        </a:spcAft>
        <a:buChar char="»"/>
        <a:defRPr sz="2000">
          <a:solidFill>
            <a:srgbClr val="B22C1B"/>
          </a:solidFill>
          <a:latin typeface="+mn-lt"/>
          <a:ea typeface="ＭＳ Ｐゴシック" charset="-128"/>
        </a:defRPr>
      </a:lvl6pPr>
      <a:lvl7pPr marL="2971800" indent="-228600" algn="l" rtl="0" eaLnBrk="1" fontAlgn="base" hangingPunct="1">
        <a:spcBef>
          <a:spcPct val="20000"/>
        </a:spcBef>
        <a:spcAft>
          <a:spcPct val="0"/>
        </a:spcAft>
        <a:buChar char="»"/>
        <a:defRPr sz="2000">
          <a:solidFill>
            <a:srgbClr val="B22C1B"/>
          </a:solidFill>
          <a:latin typeface="+mn-lt"/>
          <a:ea typeface="ＭＳ Ｐゴシック" charset="-128"/>
        </a:defRPr>
      </a:lvl7pPr>
      <a:lvl8pPr marL="3429000" indent="-228600" algn="l" rtl="0" eaLnBrk="1" fontAlgn="base" hangingPunct="1">
        <a:spcBef>
          <a:spcPct val="20000"/>
        </a:spcBef>
        <a:spcAft>
          <a:spcPct val="0"/>
        </a:spcAft>
        <a:buChar char="»"/>
        <a:defRPr sz="2000">
          <a:solidFill>
            <a:srgbClr val="B22C1B"/>
          </a:solidFill>
          <a:latin typeface="+mn-lt"/>
          <a:ea typeface="ＭＳ Ｐゴシック" charset="-128"/>
        </a:defRPr>
      </a:lvl8pPr>
      <a:lvl9pPr marL="3886200" indent="-228600" algn="l" rtl="0" eaLnBrk="1" fontAlgn="base" hangingPunct="1">
        <a:spcBef>
          <a:spcPct val="20000"/>
        </a:spcBef>
        <a:spcAft>
          <a:spcPct val="0"/>
        </a:spcAft>
        <a:buChar char="»"/>
        <a:defRPr sz="2000">
          <a:solidFill>
            <a:srgbClr val="B22C1B"/>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416" y="274890"/>
            <a:ext cx="8229168" cy="114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416" y="1599963"/>
            <a:ext cx="8229168"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416" y="6245097"/>
            <a:ext cx="2133488" cy="476476"/>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l">
              <a:defRPr sz="1400"/>
            </a:lvl1pPr>
          </a:lstStyle>
          <a:p>
            <a:endParaRPr lang="en-US" dirty="0" smtClean="0">
              <a:solidFill>
                <a:srgbClr val="000000"/>
              </a:solidFill>
              <a:ea typeface="+mn-ea"/>
            </a:endParaRPr>
          </a:p>
        </p:txBody>
      </p:sp>
      <p:sp>
        <p:nvSpPr>
          <p:cNvPr id="1029" name="Rectangle 5"/>
          <p:cNvSpPr>
            <a:spLocks noGrp="1" noChangeArrowheads="1"/>
          </p:cNvSpPr>
          <p:nvPr>
            <p:ph type="ftr" sz="quarter" idx="3"/>
          </p:nvPr>
        </p:nvSpPr>
        <p:spPr bwMode="auto">
          <a:xfrm>
            <a:off x="3124156" y="6245097"/>
            <a:ext cx="2895688" cy="476476"/>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defRPr sz="1400"/>
            </a:lvl1pPr>
          </a:lstStyle>
          <a:p>
            <a:pPr algn="ctr"/>
            <a:endParaRPr lang="en-US" dirty="0" smtClean="0">
              <a:solidFill>
                <a:srgbClr val="000000"/>
              </a:solidFill>
              <a:ea typeface="+mn-ea"/>
            </a:endParaRPr>
          </a:p>
        </p:txBody>
      </p:sp>
      <p:sp>
        <p:nvSpPr>
          <p:cNvPr id="1030" name="Rectangle 6"/>
          <p:cNvSpPr>
            <a:spLocks noGrp="1" noChangeArrowheads="1"/>
          </p:cNvSpPr>
          <p:nvPr>
            <p:ph type="sldNum" sz="quarter" idx="4"/>
          </p:nvPr>
        </p:nvSpPr>
        <p:spPr bwMode="auto">
          <a:xfrm>
            <a:off x="6553096" y="6245097"/>
            <a:ext cx="2133488" cy="476476"/>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a:defRPr sz="1400"/>
            </a:lvl1pPr>
          </a:lstStyle>
          <a:p>
            <a:fld id="{271E8205-EC43-44F0-9DC1-DD1D728B0DBD}" type="slidenum">
              <a:rPr lang="en-GB" smtClean="0">
                <a:solidFill>
                  <a:srgbClr val="000000"/>
                </a:solidFill>
                <a:ea typeface="+mn-ea"/>
              </a:rPr>
              <a:pPr/>
              <a:t>‹#›</a:t>
            </a:fld>
            <a:endParaRPr lang="en-GB" dirty="0" smtClean="0">
              <a:solidFill>
                <a:srgbClr val="000000"/>
              </a:solidFill>
              <a:ea typeface="+mn-ea"/>
            </a:endParaRPr>
          </a:p>
        </p:txBody>
      </p:sp>
    </p:spTree>
    <p:extLst>
      <p:ext uri="{BB962C8B-B14F-4D97-AF65-F5344CB8AC3E}">
        <p14:creationId xmlns:p14="http://schemas.microsoft.com/office/powerpoint/2010/main" val="353197394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073" rtl="0" eaLnBrk="0" fontAlgn="base" hangingPunct="0">
        <a:spcBef>
          <a:spcPct val="0"/>
        </a:spcBef>
        <a:spcAft>
          <a:spcPct val="0"/>
        </a:spcAft>
        <a:defRPr sz="4400">
          <a:solidFill>
            <a:schemeClr val="tx2"/>
          </a:solidFill>
          <a:latin typeface="+mj-lt"/>
          <a:ea typeface="+mj-ea"/>
          <a:cs typeface="+mj-cs"/>
        </a:defRPr>
      </a:lvl1pPr>
      <a:lvl2pPr algn="ctr" defTabSz="914073" rtl="0" eaLnBrk="0" fontAlgn="base" hangingPunct="0">
        <a:spcBef>
          <a:spcPct val="0"/>
        </a:spcBef>
        <a:spcAft>
          <a:spcPct val="0"/>
        </a:spcAft>
        <a:defRPr sz="4400">
          <a:solidFill>
            <a:schemeClr val="tx2"/>
          </a:solidFill>
          <a:latin typeface="Arial" charset="0"/>
          <a:cs typeface="Arial" charset="0"/>
        </a:defRPr>
      </a:lvl2pPr>
      <a:lvl3pPr algn="ctr" defTabSz="914073" rtl="0" eaLnBrk="0" fontAlgn="base" hangingPunct="0">
        <a:spcBef>
          <a:spcPct val="0"/>
        </a:spcBef>
        <a:spcAft>
          <a:spcPct val="0"/>
        </a:spcAft>
        <a:defRPr sz="4400">
          <a:solidFill>
            <a:schemeClr val="tx2"/>
          </a:solidFill>
          <a:latin typeface="Arial" charset="0"/>
          <a:cs typeface="Arial" charset="0"/>
        </a:defRPr>
      </a:lvl3pPr>
      <a:lvl4pPr algn="ctr" defTabSz="914073" rtl="0" eaLnBrk="0" fontAlgn="base" hangingPunct="0">
        <a:spcBef>
          <a:spcPct val="0"/>
        </a:spcBef>
        <a:spcAft>
          <a:spcPct val="0"/>
        </a:spcAft>
        <a:defRPr sz="4400">
          <a:solidFill>
            <a:schemeClr val="tx2"/>
          </a:solidFill>
          <a:latin typeface="Arial" charset="0"/>
          <a:cs typeface="Arial" charset="0"/>
        </a:defRPr>
      </a:lvl4pPr>
      <a:lvl5pPr algn="ctr" defTabSz="914073" rtl="0" eaLnBrk="0" fontAlgn="base" hangingPunct="0">
        <a:spcBef>
          <a:spcPct val="0"/>
        </a:spcBef>
        <a:spcAft>
          <a:spcPct val="0"/>
        </a:spcAft>
        <a:defRPr sz="4400">
          <a:solidFill>
            <a:schemeClr val="tx2"/>
          </a:solidFill>
          <a:latin typeface="Arial" charset="0"/>
          <a:cs typeface="Arial" charset="0"/>
        </a:defRPr>
      </a:lvl5pPr>
      <a:lvl6pPr marL="141686" algn="ctr" defTabSz="914073" rtl="0" fontAlgn="base">
        <a:spcBef>
          <a:spcPct val="0"/>
        </a:spcBef>
        <a:spcAft>
          <a:spcPct val="0"/>
        </a:spcAft>
        <a:defRPr sz="4400">
          <a:solidFill>
            <a:schemeClr val="tx2"/>
          </a:solidFill>
          <a:latin typeface="Arial" charset="0"/>
          <a:cs typeface="Arial" charset="0"/>
        </a:defRPr>
      </a:lvl6pPr>
      <a:lvl7pPr marL="283373" algn="ctr" defTabSz="914073" rtl="0" fontAlgn="base">
        <a:spcBef>
          <a:spcPct val="0"/>
        </a:spcBef>
        <a:spcAft>
          <a:spcPct val="0"/>
        </a:spcAft>
        <a:defRPr sz="4400">
          <a:solidFill>
            <a:schemeClr val="tx2"/>
          </a:solidFill>
          <a:latin typeface="Arial" charset="0"/>
          <a:cs typeface="Arial" charset="0"/>
        </a:defRPr>
      </a:lvl7pPr>
      <a:lvl8pPr marL="425059" algn="ctr" defTabSz="914073" rtl="0" fontAlgn="base">
        <a:spcBef>
          <a:spcPct val="0"/>
        </a:spcBef>
        <a:spcAft>
          <a:spcPct val="0"/>
        </a:spcAft>
        <a:defRPr sz="4400">
          <a:solidFill>
            <a:schemeClr val="tx2"/>
          </a:solidFill>
          <a:latin typeface="Arial" charset="0"/>
          <a:cs typeface="Arial" charset="0"/>
        </a:defRPr>
      </a:lvl8pPr>
      <a:lvl9pPr marL="566745" algn="ctr" defTabSz="914073" rtl="0" fontAlgn="base">
        <a:spcBef>
          <a:spcPct val="0"/>
        </a:spcBef>
        <a:spcAft>
          <a:spcPct val="0"/>
        </a:spcAft>
        <a:defRPr sz="4400">
          <a:solidFill>
            <a:schemeClr val="tx2"/>
          </a:solidFill>
          <a:latin typeface="Arial" charset="0"/>
          <a:cs typeface="Arial" charset="0"/>
        </a:defRPr>
      </a:lvl9pPr>
    </p:titleStyle>
    <p:body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283373" rtl="0" eaLnBrk="1" latinLnBrk="0" hangingPunct="1">
        <a:defRPr sz="600" kern="1200">
          <a:solidFill>
            <a:schemeClr val="tx1"/>
          </a:solidFill>
          <a:latin typeface="+mn-lt"/>
          <a:ea typeface="+mn-ea"/>
          <a:cs typeface="+mn-cs"/>
        </a:defRPr>
      </a:lvl1pPr>
      <a:lvl2pPr marL="141686" algn="l" defTabSz="283373" rtl="0" eaLnBrk="1" latinLnBrk="0" hangingPunct="1">
        <a:defRPr sz="600" kern="1200">
          <a:solidFill>
            <a:schemeClr val="tx1"/>
          </a:solidFill>
          <a:latin typeface="+mn-lt"/>
          <a:ea typeface="+mn-ea"/>
          <a:cs typeface="+mn-cs"/>
        </a:defRPr>
      </a:lvl2pPr>
      <a:lvl3pPr marL="283373" algn="l" defTabSz="283373" rtl="0" eaLnBrk="1" latinLnBrk="0" hangingPunct="1">
        <a:defRPr sz="600" kern="1200">
          <a:solidFill>
            <a:schemeClr val="tx1"/>
          </a:solidFill>
          <a:latin typeface="+mn-lt"/>
          <a:ea typeface="+mn-ea"/>
          <a:cs typeface="+mn-cs"/>
        </a:defRPr>
      </a:lvl3pPr>
      <a:lvl4pPr marL="425059" algn="l" defTabSz="283373" rtl="0" eaLnBrk="1" latinLnBrk="0" hangingPunct="1">
        <a:defRPr sz="600" kern="1200">
          <a:solidFill>
            <a:schemeClr val="tx1"/>
          </a:solidFill>
          <a:latin typeface="+mn-lt"/>
          <a:ea typeface="+mn-ea"/>
          <a:cs typeface="+mn-cs"/>
        </a:defRPr>
      </a:lvl4pPr>
      <a:lvl5pPr marL="566745" algn="l" defTabSz="283373" rtl="0" eaLnBrk="1" latinLnBrk="0" hangingPunct="1">
        <a:defRPr sz="600" kern="1200">
          <a:solidFill>
            <a:schemeClr val="tx1"/>
          </a:solidFill>
          <a:latin typeface="+mn-lt"/>
          <a:ea typeface="+mn-ea"/>
          <a:cs typeface="+mn-cs"/>
        </a:defRPr>
      </a:lvl5pPr>
      <a:lvl6pPr marL="708431" algn="l" defTabSz="283373" rtl="0" eaLnBrk="1" latinLnBrk="0" hangingPunct="1">
        <a:defRPr sz="600" kern="1200">
          <a:solidFill>
            <a:schemeClr val="tx1"/>
          </a:solidFill>
          <a:latin typeface="+mn-lt"/>
          <a:ea typeface="+mn-ea"/>
          <a:cs typeface="+mn-cs"/>
        </a:defRPr>
      </a:lvl6pPr>
      <a:lvl7pPr marL="850118" algn="l" defTabSz="283373" rtl="0" eaLnBrk="1" latinLnBrk="0" hangingPunct="1">
        <a:defRPr sz="600" kern="1200">
          <a:solidFill>
            <a:schemeClr val="tx1"/>
          </a:solidFill>
          <a:latin typeface="+mn-lt"/>
          <a:ea typeface="+mn-ea"/>
          <a:cs typeface="+mn-cs"/>
        </a:defRPr>
      </a:lvl7pPr>
      <a:lvl8pPr marL="991804" algn="l" defTabSz="283373" rtl="0" eaLnBrk="1" latinLnBrk="0" hangingPunct="1">
        <a:defRPr sz="600" kern="1200">
          <a:solidFill>
            <a:schemeClr val="tx1"/>
          </a:solidFill>
          <a:latin typeface="+mn-lt"/>
          <a:ea typeface="+mn-ea"/>
          <a:cs typeface="+mn-cs"/>
        </a:defRPr>
      </a:lvl8pPr>
      <a:lvl9pPr marL="1133490" algn="l" defTabSz="283373" rtl="0" eaLnBrk="1" latinLnBrk="0" hangingPunct="1">
        <a:defRPr sz="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hyperlink" Target="https://artofoer.wordpress.com/2016/04/20/meeting-the-needs-of-disabled-students-through-oer-and-oep-insights-from-the-oerh-dataset/" TargetMode="Externa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3.jpg"/><Relationship Id="rId7" Type="http://schemas.openxmlformats.org/officeDocument/2006/relationships/image" Target="../media/image22.jpg"/><Relationship Id="rId2" Type="http://schemas.openxmlformats.org/officeDocument/2006/relationships/image" Target="../media/image18.jpg"/><Relationship Id="rId1" Type="http://schemas.openxmlformats.org/officeDocument/2006/relationships/slideLayout" Target="../slideLayouts/slideLayout1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179512" y="3356992"/>
            <a:ext cx="8856984" cy="1584176"/>
          </a:xfrm>
        </p:spPr>
        <p:txBody>
          <a:bodyPr/>
          <a:lstStyle/>
          <a:p>
            <a:r>
              <a:rPr lang="en-US" sz="3600" dirty="0"/>
              <a:t/>
            </a:r>
            <a:br>
              <a:rPr lang="en-US" sz="3600" dirty="0"/>
            </a:br>
            <a:r>
              <a:rPr lang="en-US" sz="3600" dirty="0" smtClean="0"/>
              <a:t/>
            </a:r>
            <a:br>
              <a:rPr lang="en-US" sz="3600" dirty="0" smtClean="0"/>
            </a:br>
            <a:r>
              <a:rPr lang="en-US" sz="3600" dirty="0" smtClean="0"/>
              <a:t/>
            </a:r>
            <a:br>
              <a:rPr lang="en-US" sz="3600" dirty="0" smtClean="0"/>
            </a:br>
            <a:r>
              <a:rPr lang="en-US" b="1" dirty="0" smtClean="0">
                <a:latin typeface="Agency FB" panose="020B0503020202020204" pitchFamily="34" charset="0"/>
                <a:cs typeface="Latha" panose="020B0604020202020204" pitchFamily="34" charset="0"/>
              </a:rPr>
              <a:t>How inclusive is open education?</a:t>
            </a:r>
            <a:r>
              <a:rPr lang="en-US" sz="3600" b="1" dirty="0"/>
              <a:t/>
            </a:r>
            <a:br>
              <a:rPr lang="en-US" sz="3600" b="1" dirty="0"/>
            </a:br>
            <a:r>
              <a:rPr lang="en-US" sz="3600" dirty="0"/>
              <a:t/>
            </a:r>
            <a:br>
              <a:rPr lang="en-US" sz="3600" dirty="0"/>
            </a:br>
            <a:r>
              <a:rPr lang="en-US" sz="3600" dirty="0" smtClean="0">
                <a:latin typeface="Agency FB" panose="020B0503020202020204" pitchFamily="34" charset="0"/>
              </a:rPr>
              <a:t>Keith Smyth </a:t>
            </a:r>
            <a:br>
              <a:rPr lang="en-US" sz="3600" dirty="0" smtClean="0">
                <a:latin typeface="Agency FB" panose="020B0503020202020204" pitchFamily="34" charset="0"/>
              </a:rPr>
            </a:br>
            <a:r>
              <a:rPr lang="en-US" sz="3600" dirty="0" smtClean="0">
                <a:latin typeface="Agency FB" panose="020B0503020202020204" pitchFamily="34" charset="0"/>
              </a:rPr>
              <a:t>University of the Highlands and Islands</a:t>
            </a:r>
            <a:br>
              <a:rPr lang="en-US" sz="3600" dirty="0" smtClean="0">
                <a:latin typeface="Agency FB" panose="020B0503020202020204" pitchFamily="34" charset="0"/>
              </a:rPr>
            </a:br>
            <a:r>
              <a:rPr lang="en-US" sz="3600" dirty="0" smtClean="0">
                <a:latin typeface="Agency FB" panose="020B0503020202020204" pitchFamily="34" charset="0"/>
              </a:rPr>
              <a:t>@</a:t>
            </a:r>
            <a:r>
              <a:rPr lang="en-US" sz="3600" dirty="0" err="1" smtClean="0">
                <a:latin typeface="Agency FB" panose="020B0503020202020204" pitchFamily="34" charset="0"/>
              </a:rPr>
              <a:t>smythkrs</a:t>
            </a:r>
            <a:r>
              <a:rPr lang="en-US" sz="2400" dirty="0" smtClean="0"/>
              <a:t/>
            </a:r>
            <a:br>
              <a:rPr lang="en-US" sz="2400" dirty="0" smtClean="0"/>
            </a:br>
            <a:r>
              <a:rPr lang="en-US" sz="2400" dirty="0" smtClean="0"/>
              <a:t/>
            </a:r>
            <a:br>
              <a:rPr lang="en-US" sz="2400" dirty="0" smtClean="0"/>
            </a:br>
            <a:r>
              <a:rPr lang="en-US" sz="3600" b="1" dirty="0" smtClean="0">
                <a:latin typeface="Agency FB" panose="020B0503020202020204" pitchFamily="34" charset="0"/>
              </a:rPr>
              <a:t>Lead Scotland Conference 9</a:t>
            </a:r>
            <a:r>
              <a:rPr lang="en-US" sz="3600" b="1" baseline="30000" dirty="0" smtClean="0">
                <a:latin typeface="Agency FB" panose="020B0503020202020204" pitchFamily="34" charset="0"/>
              </a:rPr>
              <a:t>th</a:t>
            </a:r>
            <a:r>
              <a:rPr lang="en-US" sz="3600" b="1" dirty="0" smtClean="0">
                <a:latin typeface="Agency FB" panose="020B0503020202020204" pitchFamily="34" charset="0"/>
              </a:rPr>
              <a:t> June 2016</a:t>
            </a:r>
            <a:r>
              <a:rPr lang="en-US" sz="2400" dirty="0" smtClean="0"/>
              <a:t/>
            </a:r>
            <a:br>
              <a:rPr lang="en-US" sz="2400" dirty="0" smtClean="0"/>
            </a:br>
            <a:r>
              <a:rPr lang="en-US" sz="2400" dirty="0" smtClean="0"/>
              <a:t/>
            </a:r>
            <a:br>
              <a:rPr lang="en-US" sz="2400" dirty="0" smtClean="0"/>
            </a:br>
            <a:r>
              <a:rPr lang="en-US" sz="2400" dirty="0"/>
              <a:t/>
            </a:r>
            <a:br>
              <a:rPr lang="en-US" sz="2400" dirty="0"/>
            </a:br>
            <a:r>
              <a:rPr lang="en-US" sz="2800" dirty="0" smtClean="0"/>
              <a:t/>
            </a:r>
            <a:br>
              <a:rPr lang="en-US" sz="2800" dirty="0" smtClean="0"/>
            </a:br>
            <a:r>
              <a:rPr lang="en-US" sz="2800" dirty="0" smtClean="0"/>
              <a:t/>
            </a:r>
            <a:br>
              <a:rPr lang="en-US" sz="2800" dirty="0" smtClean="0"/>
            </a:br>
            <a:endParaRPr lang="en-US" sz="2800" dirty="0" smtClean="0"/>
          </a:p>
        </p:txBody>
      </p:sp>
    </p:spTree>
    <p:extLst>
      <p:ext uri="{BB962C8B-B14F-4D97-AF65-F5344CB8AC3E}">
        <p14:creationId xmlns:p14="http://schemas.microsoft.com/office/powerpoint/2010/main" val="2358026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457416" y="1599963"/>
            <a:ext cx="8229168"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buFontTx/>
              <a:buNone/>
            </a:pPr>
            <a:endParaRPr lang="en-GB" kern="0" dirty="0">
              <a:solidFill>
                <a:srgbClr val="000000"/>
              </a:solidFill>
              <a:latin typeface="Myriad Pro" panose="020B0503030403020204" pitchFamily="34" charset="0"/>
            </a:endParaRPr>
          </a:p>
        </p:txBody>
      </p:sp>
      <p:sp>
        <p:nvSpPr>
          <p:cNvPr id="2" name="Title 1"/>
          <p:cNvSpPr>
            <a:spLocks noGrp="1"/>
          </p:cNvSpPr>
          <p:nvPr>
            <p:ph type="title"/>
          </p:nvPr>
        </p:nvSpPr>
        <p:spPr/>
        <p:txBody>
          <a:bodyPr/>
          <a:lstStyle/>
          <a:p>
            <a:r>
              <a:rPr lang="en-IE" b="1" dirty="0" smtClean="0">
                <a:latin typeface="Agency FB" panose="020B0503020202020204" pitchFamily="34" charset="0"/>
              </a:rPr>
              <a:t>Education and social wellbeing</a:t>
            </a:r>
            <a:endParaRPr lang="en-GB" b="1" dirty="0">
              <a:latin typeface="Agency FB" panose="020B0503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7629" y="3568399"/>
            <a:ext cx="6808741" cy="256372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4352" y="1405752"/>
            <a:ext cx="3032760" cy="1795256"/>
          </a:xfrm>
          <a:prstGeom prst="rect">
            <a:avLst/>
          </a:prstGeom>
        </p:spPr>
      </p:pic>
      <p:sp>
        <p:nvSpPr>
          <p:cNvPr id="8" name="TextBox 7"/>
          <p:cNvSpPr txBox="1"/>
          <p:nvPr/>
        </p:nvSpPr>
        <p:spPr>
          <a:xfrm>
            <a:off x="1159718" y="6068744"/>
            <a:ext cx="6816652" cy="584775"/>
          </a:xfrm>
          <a:prstGeom prst="rect">
            <a:avLst/>
          </a:prstGeom>
          <a:noFill/>
        </p:spPr>
        <p:txBody>
          <a:bodyPr wrap="square" rtlCol="0">
            <a:spAutoFit/>
          </a:bodyPr>
          <a:lstStyle/>
          <a:p>
            <a:r>
              <a:rPr lang="en-US" sz="1600" dirty="0">
                <a:solidFill>
                  <a:schemeClr val="bg2">
                    <a:lumMod val="60000"/>
                    <a:lumOff val="40000"/>
                  </a:schemeClr>
                </a:solidFill>
              </a:rPr>
              <a:t>http://www.scholarsstrategynetwork.org/sites/default/files/ssn-key-findings-blessinger-on-universal-higher-education_0.pdf</a:t>
            </a:r>
            <a:endParaRPr lang="en-US" sz="1600" dirty="0" smtClean="0">
              <a:solidFill>
                <a:schemeClr val="bg2">
                  <a:lumMod val="60000"/>
                  <a:lumOff val="40000"/>
                </a:schemeClr>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3128" y="1367022"/>
            <a:ext cx="2782719" cy="1917961"/>
          </a:xfrm>
          <a:prstGeom prst="rect">
            <a:avLst/>
          </a:prstGeom>
        </p:spPr>
      </p:pic>
    </p:spTree>
    <p:extLst>
      <p:ext uri="{BB962C8B-B14F-4D97-AF65-F5344CB8AC3E}">
        <p14:creationId xmlns:p14="http://schemas.microsoft.com/office/powerpoint/2010/main" val="2220343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457416" y="1599963"/>
            <a:ext cx="8229168"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buFontTx/>
              <a:buNone/>
            </a:pPr>
            <a:endParaRPr lang="en-GB" kern="0" dirty="0">
              <a:solidFill>
                <a:srgbClr val="000000"/>
              </a:solidFill>
              <a:latin typeface="Myriad Pro" panose="020B0503030403020204" pitchFamily="34" charset="0"/>
            </a:endParaRPr>
          </a:p>
        </p:txBody>
      </p:sp>
      <p:sp>
        <p:nvSpPr>
          <p:cNvPr id="2" name="Title 1"/>
          <p:cNvSpPr>
            <a:spLocks noGrp="1"/>
          </p:cNvSpPr>
          <p:nvPr>
            <p:ph type="title"/>
          </p:nvPr>
        </p:nvSpPr>
        <p:spPr/>
        <p:txBody>
          <a:bodyPr/>
          <a:lstStyle/>
          <a:p>
            <a:r>
              <a:rPr lang="en-IE" b="1" dirty="0" smtClean="0">
                <a:latin typeface="Agency FB" panose="020B0503020202020204" pitchFamily="34" charset="0"/>
              </a:rPr>
              <a:t>Social outreach and inclusion</a:t>
            </a:r>
            <a:endParaRPr lang="en-GB" b="1" dirty="0">
              <a:latin typeface="Agency FB" panose="020B0503020202020204" pitchFamily="34" charset="0"/>
            </a:endParaRPr>
          </a:p>
        </p:txBody>
      </p:sp>
      <p:pic>
        <p:nvPicPr>
          <p:cNvPr id="9" name="Picture 8"/>
          <p:cNvPicPr>
            <a:picLocks noChangeAspect="1"/>
          </p:cNvPicPr>
          <p:nvPr/>
        </p:nvPicPr>
        <p:blipFill>
          <a:blip r:embed="rId3"/>
          <a:stretch>
            <a:fillRect/>
          </a:stretch>
        </p:blipFill>
        <p:spPr>
          <a:xfrm>
            <a:off x="827584" y="1340768"/>
            <a:ext cx="7463883" cy="5126188"/>
          </a:xfrm>
          <a:prstGeom prst="rect">
            <a:avLst/>
          </a:prstGeom>
        </p:spPr>
      </p:pic>
    </p:spTree>
    <p:extLst>
      <p:ext uri="{BB962C8B-B14F-4D97-AF65-F5344CB8AC3E}">
        <p14:creationId xmlns:p14="http://schemas.microsoft.com/office/powerpoint/2010/main" val="2127348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6" name="Content Placeholder 5" descr="UHI logo" title="Log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457416" y="1599963"/>
            <a:ext cx="8229168"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lgn="ctr">
              <a:buFontTx/>
              <a:buNone/>
            </a:pPr>
            <a:endParaRPr lang="en-US" sz="2000" b="1" kern="0" dirty="0">
              <a:solidFill>
                <a:srgbClr val="4A4C4E"/>
              </a:solidFill>
              <a:latin typeface="Agency FB" panose="020B0503020202020204" pitchFamily="34" charset="0"/>
              <a:ea typeface="ＭＳ Ｐゴシック" charset="-128"/>
              <a:cs typeface="Latha" panose="020B0604020202020204" pitchFamily="34" charset="0"/>
            </a:endParaRPr>
          </a:p>
          <a:p>
            <a:pPr marL="0" indent="0" algn="ctr">
              <a:buFontTx/>
              <a:buNone/>
            </a:pPr>
            <a:endParaRPr lang="en-US" sz="4400" b="1" kern="0" dirty="0">
              <a:solidFill>
                <a:srgbClr val="4A4C4E"/>
              </a:solidFill>
              <a:latin typeface="Agency FB" panose="020B0503020202020204" pitchFamily="34" charset="0"/>
              <a:ea typeface="ＭＳ Ｐゴシック" charset="-128"/>
              <a:cs typeface="Latha" panose="020B0604020202020204" pitchFamily="34" charset="0"/>
            </a:endParaRPr>
          </a:p>
          <a:p>
            <a:pPr marL="0" indent="0" algn="ctr">
              <a:buFontTx/>
              <a:buNone/>
            </a:pPr>
            <a:endParaRPr lang="en-US" sz="4400" b="1" kern="0" dirty="0" smtClean="0">
              <a:solidFill>
                <a:srgbClr val="4A4C4E"/>
              </a:solidFill>
              <a:latin typeface="Agency FB" panose="020B0503020202020204" pitchFamily="34" charset="0"/>
              <a:ea typeface="ＭＳ Ｐゴシック" charset="-128"/>
              <a:cs typeface="Latha" panose="020B0604020202020204" pitchFamily="34" charset="0"/>
            </a:endParaRPr>
          </a:p>
          <a:p>
            <a:pPr marL="0" indent="0" algn="ctr">
              <a:buFontTx/>
              <a:buNone/>
            </a:pPr>
            <a:endParaRPr lang="en-US" sz="4400" b="1" kern="0" dirty="0" smtClean="0">
              <a:solidFill>
                <a:srgbClr val="4A4C4E"/>
              </a:solidFill>
              <a:latin typeface="Agency FB" panose="020B0503020202020204" pitchFamily="34" charset="0"/>
              <a:ea typeface="ＭＳ Ｐゴシック" charset="-128"/>
              <a:cs typeface="Latha" panose="020B0604020202020204" pitchFamily="34" charset="0"/>
            </a:endParaRPr>
          </a:p>
        </p:txBody>
      </p:sp>
      <p:sp>
        <p:nvSpPr>
          <p:cNvPr id="2" name="Title 1"/>
          <p:cNvSpPr>
            <a:spLocks noGrp="1"/>
          </p:cNvSpPr>
          <p:nvPr>
            <p:ph type="title"/>
          </p:nvPr>
        </p:nvSpPr>
        <p:spPr>
          <a:xfrm>
            <a:off x="656675" y="2348880"/>
            <a:ext cx="8229168" cy="1142830"/>
          </a:xfrm>
        </p:spPr>
        <p:txBody>
          <a:bodyPr/>
          <a:lstStyle/>
          <a:p>
            <a:r>
              <a:rPr lang="en-US" b="1" dirty="0">
                <a:solidFill>
                  <a:srgbClr val="4A4C4E"/>
                </a:solidFill>
                <a:latin typeface="Agency FB" panose="020B0503020202020204" pitchFamily="34" charset="0"/>
                <a:ea typeface="ＭＳ Ｐゴシック" charset="-128"/>
                <a:cs typeface="Latha" panose="020B0604020202020204" pitchFamily="34" charset="0"/>
              </a:rPr>
              <a:t>Really open online education…</a:t>
            </a:r>
            <a:br>
              <a:rPr lang="en-US" b="1" dirty="0">
                <a:solidFill>
                  <a:srgbClr val="4A4C4E"/>
                </a:solidFill>
                <a:latin typeface="Agency FB" panose="020B0503020202020204" pitchFamily="34" charset="0"/>
                <a:ea typeface="ＭＳ Ｐゴシック" charset="-128"/>
                <a:cs typeface="Latha" panose="020B0604020202020204" pitchFamily="34" charset="0"/>
              </a:rPr>
            </a:br>
            <a:endParaRPr lang="en-GB" dirty="0"/>
          </a:p>
        </p:txBody>
      </p:sp>
    </p:spTree>
    <p:extLst>
      <p:ext uri="{BB962C8B-B14F-4D97-AF65-F5344CB8AC3E}">
        <p14:creationId xmlns:p14="http://schemas.microsoft.com/office/powerpoint/2010/main" val="3756636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 name="Content Placeholder 2"/>
          <p:cNvSpPr txBox="1">
            <a:spLocks/>
          </p:cNvSpPr>
          <p:nvPr/>
        </p:nvSpPr>
        <p:spPr bwMode="auto">
          <a:xfrm>
            <a:off x="457416" y="1599963"/>
            <a:ext cx="8229168"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buFontTx/>
              <a:buNone/>
            </a:pPr>
            <a:endParaRPr lang="en-GB" kern="0" dirty="0">
              <a:solidFill>
                <a:srgbClr val="000000"/>
              </a:solidFill>
              <a:latin typeface="Myriad Pro" panose="020B0503030403020204" pitchFamily="34" charset="0"/>
            </a:endParaRPr>
          </a:p>
        </p:txBody>
      </p:sp>
      <p:sp>
        <p:nvSpPr>
          <p:cNvPr id="2" name="Title 1"/>
          <p:cNvSpPr>
            <a:spLocks noGrp="1"/>
          </p:cNvSpPr>
          <p:nvPr>
            <p:ph type="title"/>
          </p:nvPr>
        </p:nvSpPr>
        <p:spPr/>
        <p:txBody>
          <a:bodyPr/>
          <a:lstStyle/>
          <a:p>
            <a:r>
              <a:rPr lang="en-IE" b="1" dirty="0" smtClean="0">
                <a:latin typeface="Agency FB" panose="020B0503020202020204" pitchFamily="34" charset="0"/>
              </a:rPr>
              <a:t>Community Open Online Courses</a:t>
            </a:r>
            <a:endParaRPr lang="en-GB" b="1" dirty="0">
              <a:latin typeface="Agency FB" panose="020B0503020202020204" pitchFamily="34" charset="0"/>
            </a:endParaRPr>
          </a:p>
        </p:txBody>
      </p:sp>
      <p:pic>
        <p:nvPicPr>
          <p:cNvPr id="3" name="Picture 2" descr="Screenshot of the COOCS homepage - it says, 'A place where anyone can teach and learn anything for free'" title="Screensh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545" y="1417720"/>
            <a:ext cx="7208909" cy="5315191"/>
          </a:xfrm>
          <a:prstGeom prst="rect">
            <a:avLst/>
          </a:prstGeom>
        </p:spPr>
      </p:pic>
      <p:sp>
        <p:nvSpPr>
          <p:cNvPr id="4" name="Content Placeholder 3"/>
          <p:cNvSpPr>
            <a:spLocks noGrp="1"/>
          </p:cNvSpPr>
          <p:nvPr>
            <p:ph idx="1"/>
          </p:nvPr>
        </p:nvSpPr>
        <p:spPr/>
        <p:txBody>
          <a:bodyPr/>
          <a:lstStyle/>
          <a:p>
            <a:endParaRPr lang="en-GB"/>
          </a:p>
        </p:txBody>
      </p:sp>
    </p:spTree>
    <p:extLst>
      <p:ext uri="{BB962C8B-B14F-4D97-AF65-F5344CB8AC3E}">
        <p14:creationId xmlns:p14="http://schemas.microsoft.com/office/powerpoint/2010/main" val="2494348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 name="Content Placeholder 2"/>
          <p:cNvSpPr txBox="1">
            <a:spLocks/>
          </p:cNvSpPr>
          <p:nvPr/>
        </p:nvSpPr>
        <p:spPr bwMode="auto">
          <a:xfrm>
            <a:off x="457416" y="1599963"/>
            <a:ext cx="8229168"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buFontTx/>
              <a:buNone/>
            </a:pPr>
            <a:endParaRPr lang="en-GB" kern="0" dirty="0">
              <a:solidFill>
                <a:srgbClr val="000000"/>
              </a:solidFill>
              <a:latin typeface="Myriad Pro" panose="020B0503030403020204" pitchFamily="34" charset="0"/>
            </a:endParaRPr>
          </a:p>
        </p:txBody>
      </p:sp>
      <p:sp>
        <p:nvSpPr>
          <p:cNvPr id="2" name="Title 1"/>
          <p:cNvSpPr>
            <a:spLocks noGrp="1"/>
          </p:cNvSpPr>
          <p:nvPr>
            <p:ph type="title"/>
          </p:nvPr>
        </p:nvSpPr>
        <p:spPr/>
        <p:txBody>
          <a:bodyPr/>
          <a:lstStyle/>
          <a:p>
            <a:r>
              <a:rPr lang="en-IE" b="1" dirty="0" smtClean="0">
                <a:latin typeface="Agency FB" panose="020B0503020202020204" pitchFamily="34" charset="0"/>
              </a:rPr>
              <a:t>Thinking Digitally at Lead Scotland</a:t>
            </a:r>
            <a:endParaRPr lang="en-GB" b="1" dirty="0">
              <a:latin typeface="Agency FB" panose="020B0503020202020204" pitchFamily="34" charset="0"/>
            </a:endParaRPr>
          </a:p>
        </p:txBody>
      </p:sp>
      <p:sp>
        <p:nvSpPr>
          <p:cNvPr id="8" name="TextBox 7"/>
          <p:cNvSpPr txBox="1"/>
          <p:nvPr/>
        </p:nvSpPr>
        <p:spPr>
          <a:xfrm>
            <a:off x="953598" y="6328054"/>
            <a:ext cx="7236804" cy="338554"/>
          </a:xfrm>
          <a:prstGeom prst="rect">
            <a:avLst/>
          </a:prstGeom>
          <a:noFill/>
        </p:spPr>
        <p:txBody>
          <a:bodyPr wrap="square" rtlCol="0">
            <a:spAutoFit/>
          </a:bodyPr>
          <a:lstStyle/>
          <a:p>
            <a:pPr algn="ctr"/>
            <a:r>
              <a:rPr lang="en-US" sz="1600" dirty="0">
                <a:solidFill>
                  <a:schemeClr val="bg2">
                    <a:lumMod val="60000"/>
                    <a:lumOff val="40000"/>
                  </a:schemeClr>
                </a:solidFill>
              </a:rPr>
              <a:t>http://www.getconnectedandlead.org.uk/show.php?contentid=160</a:t>
            </a:r>
            <a:endParaRPr lang="en-US" sz="1600" dirty="0" smtClean="0">
              <a:solidFill>
                <a:schemeClr val="bg2">
                  <a:lumMod val="60000"/>
                  <a:lumOff val="40000"/>
                </a:schemeClr>
              </a:solidFill>
            </a:endParaRPr>
          </a:p>
        </p:txBody>
      </p:sp>
      <p:pic>
        <p:nvPicPr>
          <p:cNvPr id="4" name="Picture 3" descr="A screenshot of the Thinking Digitally home page. It says, &#10;Lead Scotland's Thinking Digitally module introduces you to an effective use of the web and web-based tools for finding and sharing information and knowledge. You will choose a free tool with which to produce a digital artefact using a mixture of text, images, audio/video material and web links; develop your digital skills, reflect on what you have learned and how you will share this learning. The course is credit rated, via Napier University; SCQF level 6, 12 credits. &#10;This is a paperless course and we show you how to manage your work (links, documents, images, etc) within your own password protected eportfolio. Guest speakers come along to some weekly sessions to share their expertise in areas such as digital citizenship, participation, online safety and accessibility, as appropriate to each group. Check out the Thinking Digitally resource page for supporting materials and free digital tools to try." title="Screensh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239815"/>
            <a:ext cx="6616336" cy="5088239"/>
          </a:xfrm>
          <a:prstGeom prst="rect">
            <a:avLst/>
          </a:prstGeom>
        </p:spPr>
      </p:pic>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973484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 name="Content Placeholder 2"/>
          <p:cNvSpPr txBox="1">
            <a:spLocks/>
          </p:cNvSpPr>
          <p:nvPr/>
        </p:nvSpPr>
        <p:spPr bwMode="auto">
          <a:xfrm>
            <a:off x="323528" y="1488427"/>
            <a:ext cx="8229168"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buFontTx/>
              <a:buNone/>
            </a:pPr>
            <a:endParaRPr lang="en-GB" kern="0" dirty="0">
              <a:solidFill>
                <a:srgbClr val="000000"/>
              </a:solidFill>
              <a:latin typeface="Myriad Pro" panose="020B0503030403020204" pitchFamily="34" charset="0"/>
            </a:endParaRPr>
          </a:p>
        </p:txBody>
      </p:sp>
      <p:sp>
        <p:nvSpPr>
          <p:cNvPr id="2" name="Title 1"/>
          <p:cNvSpPr>
            <a:spLocks noGrp="1"/>
          </p:cNvSpPr>
          <p:nvPr>
            <p:ph type="title"/>
          </p:nvPr>
        </p:nvSpPr>
        <p:spPr/>
        <p:txBody>
          <a:bodyPr/>
          <a:lstStyle/>
          <a:p>
            <a:r>
              <a:rPr lang="en-IE" b="1" dirty="0" smtClean="0">
                <a:latin typeface="Agency FB" panose="020B0503020202020204" pitchFamily="34" charset="0"/>
              </a:rPr>
              <a:t>Open Educational Practices in Scotland</a:t>
            </a:r>
            <a:endParaRPr lang="en-GB" b="1" dirty="0">
              <a:latin typeface="Agency FB" panose="020B0503020202020204" pitchFamily="34" charset="0"/>
            </a:endParaRPr>
          </a:p>
        </p:txBody>
      </p:sp>
      <p:pic>
        <p:nvPicPr>
          <p:cNvPr id="3" name="Picture 2" descr="a screenshot of the Open Edcuational Practices in Scotland. It says, The Opening Educational Practices in Scotland project facilitates best practice in Scottish open education. We aim to enhance Scotland’s reputation and capacity for developing publicly available and licenced online materials, supported by high quality pedagogy and learning technology." title="Screensh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607" y="1417720"/>
            <a:ext cx="7359010" cy="4943503"/>
          </a:xfrm>
          <a:prstGeom prst="rect">
            <a:avLst/>
          </a:prstGeom>
        </p:spPr>
      </p:pic>
      <p:sp>
        <p:nvSpPr>
          <p:cNvPr id="4" name="Content Placeholder 3"/>
          <p:cNvSpPr>
            <a:spLocks noGrp="1"/>
          </p:cNvSpPr>
          <p:nvPr>
            <p:ph idx="1"/>
          </p:nvPr>
        </p:nvSpPr>
        <p:spPr/>
        <p:txBody>
          <a:bodyPr/>
          <a:lstStyle/>
          <a:p>
            <a:endParaRPr lang="en-GB"/>
          </a:p>
        </p:txBody>
      </p:sp>
    </p:spTree>
    <p:extLst>
      <p:ext uri="{BB962C8B-B14F-4D97-AF65-F5344CB8AC3E}">
        <p14:creationId xmlns:p14="http://schemas.microsoft.com/office/powerpoint/2010/main" val="525961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457416" y="1599963"/>
            <a:ext cx="8229168"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lgn="ctr">
              <a:buFontTx/>
              <a:buNone/>
            </a:pPr>
            <a:endParaRPr lang="en-US" sz="2000" b="1" kern="0" dirty="0">
              <a:solidFill>
                <a:srgbClr val="4A4C4E"/>
              </a:solidFill>
              <a:latin typeface="Agency FB" panose="020B0503020202020204" pitchFamily="34" charset="0"/>
              <a:ea typeface="ＭＳ Ｐゴシック" charset="-128"/>
              <a:cs typeface="Latha" panose="020B0604020202020204" pitchFamily="34" charset="0"/>
            </a:endParaRPr>
          </a:p>
          <a:p>
            <a:pPr marL="0" indent="0" algn="ctr">
              <a:buFontTx/>
              <a:buNone/>
            </a:pPr>
            <a:endParaRPr lang="en-US" sz="4400" b="1" kern="0" dirty="0">
              <a:solidFill>
                <a:srgbClr val="4A4C4E"/>
              </a:solidFill>
              <a:latin typeface="Agency FB" panose="020B0503020202020204" pitchFamily="34" charset="0"/>
              <a:ea typeface="ＭＳ Ｐゴシック" charset="-128"/>
              <a:cs typeface="Latha" panose="020B0604020202020204" pitchFamily="34" charset="0"/>
            </a:endParaRPr>
          </a:p>
          <a:p>
            <a:pPr marL="0" indent="0" algn="ctr">
              <a:buFontTx/>
              <a:buNone/>
            </a:pPr>
            <a:endParaRPr lang="en-US" sz="4400" b="1" kern="0" dirty="0" smtClean="0">
              <a:solidFill>
                <a:srgbClr val="4A4C4E"/>
              </a:solidFill>
              <a:latin typeface="Agency FB" panose="020B0503020202020204" pitchFamily="34" charset="0"/>
              <a:ea typeface="ＭＳ Ｐゴシック" charset="-128"/>
              <a:cs typeface="Latha" panose="020B0604020202020204" pitchFamily="34" charset="0"/>
            </a:endParaRPr>
          </a:p>
          <a:p>
            <a:pPr marL="0" indent="0" algn="ctr">
              <a:buFontTx/>
              <a:buNone/>
            </a:pPr>
            <a:endParaRPr lang="en-US" sz="4400" b="1" kern="0" dirty="0" smtClean="0">
              <a:solidFill>
                <a:srgbClr val="4A4C4E"/>
              </a:solidFill>
              <a:latin typeface="Agency FB" panose="020B0503020202020204" pitchFamily="34" charset="0"/>
              <a:ea typeface="ＭＳ Ｐゴシック" charset="-128"/>
              <a:cs typeface="Latha" panose="020B0604020202020204" pitchFamily="34" charset="0"/>
            </a:endParaRPr>
          </a:p>
        </p:txBody>
      </p:sp>
      <p:sp>
        <p:nvSpPr>
          <p:cNvPr id="2" name="Title 1"/>
          <p:cNvSpPr>
            <a:spLocks noGrp="1"/>
          </p:cNvSpPr>
          <p:nvPr>
            <p:ph type="title"/>
          </p:nvPr>
        </p:nvSpPr>
        <p:spPr>
          <a:xfrm>
            <a:off x="656675" y="2420888"/>
            <a:ext cx="8229168" cy="1142830"/>
          </a:xfrm>
        </p:spPr>
        <p:txBody>
          <a:bodyPr/>
          <a:lstStyle/>
          <a:p>
            <a:r>
              <a:rPr lang="en-US" b="1" dirty="0">
                <a:solidFill>
                  <a:srgbClr val="4A4C4E"/>
                </a:solidFill>
                <a:latin typeface="Agency FB" panose="020B0503020202020204" pitchFamily="34" charset="0"/>
                <a:ea typeface="ＭＳ Ｐゴシック" charset="-128"/>
                <a:cs typeface="Latha" panose="020B0604020202020204" pitchFamily="34" charset="0"/>
              </a:rPr>
              <a:t>Open education and disability</a:t>
            </a:r>
            <a:br>
              <a:rPr lang="en-US" b="1" dirty="0">
                <a:solidFill>
                  <a:srgbClr val="4A4C4E"/>
                </a:solidFill>
                <a:latin typeface="Agency FB" panose="020B0503020202020204" pitchFamily="34" charset="0"/>
                <a:ea typeface="ＭＳ Ｐゴシック" charset="-128"/>
                <a:cs typeface="Latha" panose="020B0604020202020204" pitchFamily="34" charset="0"/>
              </a:rPr>
            </a:br>
            <a:endParaRPr lang="en-GB" dirty="0"/>
          </a:p>
        </p:txBody>
      </p:sp>
    </p:spTree>
    <p:extLst>
      <p:ext uri="{BB962C8B-B14F-4D97-AF65-F5344CB8AC3E}">
        <p14:creationId xmlns:p14="http://schemas.microsoft.com/office/powerpoint/2010/main" val="1973397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b="1" dirty="0">
              <a:solidFill>
                <a:schemeClr val="tx1"/>
              </a:solidFill>
              <a:latin typeface="Agency FB" panose="020B0503020202020204" pitchFamily="34" charset="0"/>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457416" y="1599963"/>
            <a:ext cx="8229168"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buNone/>
            </a:pPr>
            <a:endParaRPr lang="en-GB" kern="0" dirty="0">
              <a:solidFill>
                <a:srgbClr val="000000"/>
              </a:solidFill>
              <a:latin typeface="Agency FB" panose="020B0503020202020204" pitchFamily="34" charset="0"/>
            </a:endParaRPr>
          </a:p>
        </p:txBody>
      </p:sp>
      <p:pic>
        <p:nvPicPr>
          <p:cNvPr id="10" name="Picture 9" descr="screenshot of a webpage (link below) froma blog, enitled, 'Meeting the needs of disabled students through OER and OEP insights from the OERH dataset. Leigh-Anne Perryman @laperryman&#10;Beatriz de los Arcos @celTatis&#10;&#10;https://artofoer.wordpress.com/2016/04/20/meeting-the-needs-of-disabled-students-through-oer-and-oep-insights-from-the-oerh-dataset &#10;" title="Screensh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395" y="1124744"/>
            <a:ext cx="7693210" cy="4576313"/>
          </a:xfrm>
          <a:prstGeom prst="rect">
            <a:avLst/>
          </a:prstGeom>
        </p:spPr>
      </p:pic>
      <p:sp>
        <p:nvSpPr>
          <p:cNvPr id="11" name="Rectangle 10"/>
          <p:cNvSpPr/>
          <p:nvPr/>
        </p:nvSpPr>
        <p:spPr>
          <a:xfrm>
            <a:off x="457416" y="5930394"/>
            <a:ext cx="7859000" cy="646331"/>
          </a:xfrm>
          <a:prstGeom prst="rect">
            <a:avLst/>
          </a:prstGeom>
        </p:spPr>
        <p:txBody>
          <a:bodyPr wrap="square">
            <a:spAutoFit/>
          </a:bodyPr>
          <a:lstStyle/>
          <a:p>
            <a:pPr algn="ctr"/>
            <a:r>
              <a:rPr lang="en-GB" dirty="0">
                <a:hlinkClick r:id="rId5"/>
              </a:rPr>
              <a:t>https://artofoer.wordpress.com/2016/04/20/meeting-the-needs-of-disabled-students-through-oer-and-oep-insights-from-the-oerh-dataset</a:t>
            </a:r>
            <a:r>
              <a:rPr lang="en-GB" dirty="0" smtClean="0">
                <a:hlinkClick r:id="rId5"/>
              </a:rPr>
              <a:t>/</a:t>
            </a:r>
            <a:r>
              <a:rPr lang="en-GB" dirty="0" smtClean="0"/>
              <a:t> </a:t>
            </a:r>
            <a:endParaRPr lang="en-GB" dirty="0"/>
          </a:p>
        </p:txBody>
      </p:sp>
    </p:spTree>
    <p:extLst>
      <p:ext uri="{BB962C8B-B14F-4D97-AF65-F5344CB8AC3E}">
        <p14:creationId xmlns:p14="http://schemas.microsoft.com/office/powerpoint/2010/main" val="3477731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457416" y="1599963"/>
            <a:ext cx="8229168"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lgn="ctr">
              <a:buFontTx/>
              <a:buNone/>
            </a:pPr>
            <a:endParaRPr lang="en-US" sz="2000" b="1" kern="0" dirty="0">
              <a:solidFill>
                <a:srgbClr val="4A4C4E"/>
              </a:solidFill>
              <a:latin typeface="Agency FB" panose="020B0503020202020204" pitchFamily="34" charset="0"/>
              <a:ea typeface="ＭＳ Ｐゴシック" charset="-128"/>
              <a:cs typeface="Latha" panose="020B0604020202020204" pitchFamily="34" charset="0"/>
            </a:endParaRPr>
          </a:p>
          <a:p>
            <a:pPr marL="0" indent="0" algn="ctr">
              <a:buFontTx/>
              <a:buNone/>
            </a:pPr>
            <a:endParaRPr lang="en-US" sz="4400" b="1" kern="0" dirty="0">
              <a:solidFill>
                <a:srgbClr val="4A4C4E"/>
              </a:solidFill>
              <a:latin typeface="Agency FB" panose="020B0503020202020204" pitchFamily="34" charset="0"/>
              <a:ea typeface="ＭＳ Ｐゴシック" charset="-128"/>
              <a:cs typeface="Latha" panose="020B0604020202020204" pitchFamily="34" charset="0"/>
            </a:endParaRPr>
          </a:p>
          <a:p>
            <a:pPr marL="0" indent="0" algn="ctr">
              <a:buFontTx/>
              <a:buNone/>
            </a:pPr>
            <a:endParaRPr lang="en-US" sz="4400" b="1" kern="0" dirty="0" smtClean="0">
              <a:solidFill>
                <a:srgbClr val="4A4C4E"/>
              </a:solidFill>
              <a:latin typeface="Agency FB" panose="020B0503020202020204" pitchFamily="34" charset="0"/>
              <a:ea typeface="ＭＳ Ｐゴシック" charset="-128"/>
              <a:cs typeface="Latha" panose="020B0604020202020204" pitchFamily="34" charset="0"/>
            </a:endParaRPr>
          </a:p>
          <a:p>
            <a:pPr marL="0" indent="0" algn="ctr">
              <a:buFontTx/>
              <a:buNone/>
            </a:pPr>
            <a:endParaRPr lang="en-US" sz="4400" b="1" kern="0" dirty="0" smtClean="0">
              <a:solidFill>
                <a:srgbClr val="4A4C4E"/>
              </a:solidFill>
              <a:latin typeface="Agency FB" panose="020B0503020202020204" pitchFamily="34" charset="0"/>
              <a:ea typeface="ＭＳ Ｐゴシック" charset="-128"/>
              <a:cs typeface="Latha" panose="020B0604020202020204" pitchFamily="34" charset="0"/>
            </a:endParaRPr>
          </a:p>
        </p:txBody>
      </p:sp>
      <p:sp>
        <p:nvSpPr>
          <p:cNvPr id="2" name="Title 1"/>
          <p:cNvSpPr>
            <a:spLocks noGrp="1"/>
          </p:cNvSpPr>
          <p:nvPr>
            <p:ph type="title"/>
          </p:nvPr>
        </p:nvSpPr>
        <p:spPr>
          <a:xfrm>
            <a:off x="471590" y="2492896"/>
            <a:ext cx="8229168" cy="1142830"/>
          </a:xfrm>
        </p:spPr>
        <p:txBody>
          <a:bodyPr/>
          <a:lstStyle/>
          <a:p>
            <a:r>
              <a:rPr lang="en-US" b="1" dirty="0">
                <a:solidFill>
                  <a:srgbClr val="4A4C4E"/>
                </a:solidFill>
                <a:latin typeface="Agency FB" panose="020B0503020202020204" pitchFamily="34" charset="0"/>
                <a:ea typeface="ＭＳ Ｐゴシック" charset="-128"/>
                <a:cs typeface="Latha" panose="020B0604020202020204" pitchFamily="34" charset="0"/>
              </a:rPr>
              <a:t>Where might we go from here?</a:t>
            </a:r>
            <a:br>
              <a:rPr lang="en-US" b="1" dirty="0">
                <a:solidFill>
                  <a:srgbClr val="4A4C4E"/>
                </a:solidFill>
                <a:latin typeface="Agency FB" panose="020B0503020202020204" pitchFamily="34" charset="0"/>
                <a:ea typeface="ＭＳ Ｐゴシック" charset="-128"/>
                <a:cs typeface="Latha" panose="020B0604020202020204" pitchFamily="34" charset="0"/>
              </a:rPr>
            </a:br>
            <a:endParaRPr lang="en-GB" dirty="0"/>
          </a:p>
        </p:txBody>
      </p:sp>
    </p:spTree>
    <p:extLst>
      <p:ext uri="{BB962C8B-B14F-4D97-AF65-F5344CB8AC3E}">
        <p14:creationId xmlns:p14="http://schemas.microsoft.com/office/powerpoint/2010/main" val="632310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457416" y="1599963"/>
            <a:ext cx="8229168"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buNone/>
            </a:pPr>
            <a:endParaRPr lang="en-GB" kern="0" dirty="0">
              <a:solidFill>
                <a:srgbClr val="000000"/>
              </a:solidFill>
              <a:latin typeface="Myriad Pro" panose="020B0503030403020204" pitchFamily="34" charset="0"/>
            </a:endParaRPr>
          </a:p>
        </p:txBody>
      </p:sp>
      <p:sp>
        <p:nvSpPr>
          <p:cNvPr id="2" name="Title 1"/>
          <p:cNvSpPr>
            <a:spLocks noGrp="1"/>
          </p:cNvSpPr>
          <p:nvPr>
            <p:ph type="title"/>
          </p:nvPr>
        </p:nvSpPr>
        <p:spPr/>
        <p:txBody>
          <a:bodyPr/>
          <a:lstStyle/>
          <a:p>
            <a:r>
              <a:rPr lang="en-IE" b="1" dirty="0" err="1" smtClean="0">
                <a:latin typeface="Agency FB" panose="020B0503020202020204" pitchFamily="34" charset="0"/>
              </a:rPr>
              <a:t>Lelsey</a:t>
            </a:r>
            <a:r>
              <a:rPr lang="en-IE" b="1" dirty="0" smtClean="0">
                <a:latin typeface="Agency FB" panose="020B0503020202020204" pitchFamily="34" charset="0"/>
              </a:rPr>
              <a:t> </a:t>
            </a:r>
            <a:r>
              <a:rPr lang="en-IE" b="1" dirty="0" err="1" smtClean="0">
                <a:latin typeface="Agency FB" panose="020B0503020202020204" pitchFamily="34" charset="0"/>
              </a:rPr>
              <a:t>Riddoch</a:t>
            </a:r>
            <a:r>
              <a:rPr lang="en-IE" b="1" dirty="0" smtClean="0">
                <a:latin typeface="Agency FB" panose="020B0503020202020204" pitchFamily="34" charset="0"/>
              </a:rPr>
              <a:t>, 12</a:t>
            </a:r>
            <a:r>
              <a:rPr lang="en-IE" b="1" baseline="30000" dirty="0" smtClean="0">
                <a:latin typeface="Agency FB" panose="020B0503020202020204" pitchFamily="34" charset="0"/>
              </a:rPr>
              <a:t>th</a:t>
            </a:r>
            <a:r>
              <a:rPr lang="en-IE" b="1" dirty="0" smtClean="0">
                <a:latin typeface="Agency FB" panose="020B0503020202020204" pitchFamily="34" charset="0"/>
              </a:rPr>
              <a:t> Feb 2015</a:t>
            </a:r>
            <a:endParaRPr lang="en-GB" b="1" dirty="0">
              <a:latin typeface="Agency FB" panose="020B0503020202020204" pitchFamily="34" charset="0"/>
            </a:endParaRPr>
          </a:p>
        </p:txBody>
      </p:sp>
      <p:pic>
        <p:nvPicPr>
          <p:cNvPr id="3" name="Picture 2" descr="Screenshot of Lesley Riddoch's homepage, it says,&#10;I was speaking at a Blossom event recently and discovered the folk gathered knew very little about the big issues Scotland needs to grapple with – beyond the big constitutional rammy with London. Since it was a semi-rural area, everyone was interested in Land Reform – but only two folk knew the consultation the Scottish Government had published a Land Reform Bill and the consultation on it had ended this week – they knew because they were also the only two who had submitted responses. There was equally little knowledge of the Community Empowerment and Renewal Bill – even though the audience was fascinated and mildly appalled at the snapshots of history and international comparison I was able to offer which show we have the least power located at community level of any European country -- less even than England. Roaming around Scotland to do talks based on the book, I find audiences aghast that they know so little about Scotland, its history, the pioneering achievements of its ain folk and the way our norms sit within a European context. But also hungry for more easy to understand information to raise their knowledge without signing up for a block of evening classes. Can that be done in some imaginative way? Obviously books can fill in some gaps – albeit through the subjective lens of writers with their own perspectives and interests. Maybe night classes are the best way forward with effort directed at making these sound relevant and accessible. Maybe folk do want to know more at certain moments but haven't enough time, optimism academic-led talks will be comprehensible or expectations of a welcome in the educational world to go further. Maybe all of this, though, is precisely what everyone committed to Scotland needs to shift? " title="People's university of Scotla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328" y="1368801"/>
            <a:ext cx="6943708" cy="4865740"/>
          </a:xfrm>
          <a:prstGeom prst="rect">
            <a:avLst/>
          </a:prstGeom>
        </p:spPr>
      </p:pic>
      <p:sp>
        <p:nvSpPr>
          <p:cNvPr id="8" name="TextBox 7"/>
          <p:cNvSpPr txBox="1"/>
          <p:nvPr/>
        </p:nvSpPr>
        <p:spPr>
          <a:xfrm>
            <a:off x="1066372" y="6377362"/>
            <a:ext cx="7118664" cy="338554"/>
          </a:xfrm>
          <a:prstGeom prst="rect">
            <a:avLst/>
          </a:prstGeom>
          <a:noFill/>
        </p:spPr>
        <p:txBody>
          <a:bodyPr wrap="square" rtlCol="0">
            <a:spAutoFit/>
          </a:bodyPr>
          <a:lstStyle/>
          <a:p>
            <a:pPr algn="ctr"/>
            <a:r>
              <a:rPr lang="en-US" sz="1600" dirty="0" smtClean="0">
                <a:solidFill>
                  <a:schemeClr val="bg2">
                    <a:lumMod val="60000"/>
                    <a:lumOff val="40000"/>
                  </a:schemeClr>
                </a:solidFill>
              </a:rPr>
              <a:t>http</a:t>
            </a:r>
            <a:r>
              <a:rPr lang="en-US" sz="1600" dirty="0">
                <a:solidFill>
                  <a:schemeClr val="bg2">
                    <a:lumMod val="60000"/>
                    <a:lumOff val="40000"/>
                  </a:schemeClr>
                </a:solidFill>
              </a:rPr>
              <a:t>://www.lesleyriddoch.co.uk/2015/02/peoples-university-of-scotland-.html</a:t>
            </a:r>
            <a:endParaRPr lang="en-US" sz="1600" dirty="0" smtClean="0">
              <a:solidFill>
                <a:schemeClr val="bg2">
                  <a:lumMod val="60000"/>
                  <a:lumOff val="40000"/>
                </a:schemeClr>
              </a:solidFill>
            </a:endParaRPr>
          </a:p>
        </p:txBody>
      </p:sp>
    </p:spTree>
    <p:extLst>
      <p:ext uri="{BB962C8B-B14F-4D97-AF65-F5344CB8AC3E}">
        <p14:creationId xmlns:p14="http://schemas.microsoft.com/office/powerpoint/2010/main" val="1571178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71590" y="2060848"/>
            <a:ext cx="8229168" cy="1142830"/>
          </a:xfrm>
        </p:spPr>
        <p:txBody>
          <a:bodyPr/>
          <a:lstStyle/>
          <a:p>
            <a:pPr rtl="0" fontAlgn="base"/>
            <a:r>
              <a:rPr lang="en-IE" b="1" dirty="0" smtClean="0">
                <a:solidFill>
                  <a:schemeClr val="tx1"/>
                </a:solidFill>
                <a:latin typeface="Agency FB" panose="020B0503020202020204" pitchFamily="34" charset="0"/>
              </a:rPr>
              <a:t>What we’ll </a:t>
            </a:r>
            <a:r>
              <a:rPr lang="en-IE" sz="2800" b="1" dirty="0" smtClean="0">
                <a:solidFill>
                  <a:schemeClr val="tx1"/>
                </a:solidFill>
                <a:latin typeface="Agency FB" panose="020B0503020202020204" pitchFamily="34" charset="0"/>
              </a:rPr>
              <a:t>explore…</a:t>
            </a:r>
            <a:br>
              <a:rPr lang="en-IE" sz="2800" b="1" dirty="0" smtClean="0">
                <a:solidFill>
                  <a:schemeClr val="tx1"/>
                </a:solidFill>
                <a:latin typeface="Agency FB" panose="020B0503020202020204" pitchFamily="34" charset="0"/>
              </a:rPr>
            </a:br>
            <a:r>
              <a:rPr lang="en-IE" sz="2800" dirty="0" smtClean="0">
                <a:solidFill>
                  <a:schemeClr val="tx2"/>
                </a:solidFill>
                <a:effectLst/>
              </a:rPr>
              <a:t>What do we mean by ‘open education’?</a:t>
            </a:r>
            <a:endParaRPr lang="en-GB" sz="2800" dirty="0" smtClean="0">
              <a:effectLst/>
            </a:endParaRPr>
          </a:p>
          <a:p>
            <a:pPr marL="457200" indent="-457200" rtl="0" fontAlgn="base">
              <a:buFont typeface="Arial" panose="020B0604020202020204" pitchFamily="34" charset="0"/>
              <a:buChar char="•"/>
            </a:pPr>
            <a:r>
              <a:rPr lang="en-IE" sz="2800" dirty="0" smtClean="0">
                <a:solidFill>
                  <a:schemeClr val="tx2"/>
                </a:solidFill>
                <a:effectLst/>
              </a:rPr>
              <a:t>Why is open education important?</a:t>
            </a:r>
            <a:endParaRPr lang="en-GB" sz="2800" dirty="0" smtClean="0">
              <a:effectLst/>
            </a:endParaRPr>
          </a:p>
          <a:p>
            <a:pPr marL="457200" indent="-457200" rtl="0" fontAlgn="base">
              <a:buFont typeface="Arial" panose="020B0604020202020204" pitchFamily="34" charset="0"/>
              <a:buChar char="•"/>
            </a:pPr>
            <a:r>
              <a:rPr lang="en-IE" sz="2800" dirty="0" smtClean="0">
                <a:solidFill>
                  <a:schemeClr val="tx2"/>
                </a:solidFill>
                <a:effectLst/>
              </a:rPr>
              <a:t>Really open online education</a:t>
            </a:r>
            <a:endParaRPr lang="en-GB" sz="2800" dirty="0" smtClean="0">
              <a:effectLst/>
            </a:endParaRPr>
          </a:p>
          <a:p>
            <a:pPr marL="457200" indent="-457200" rtl="0" fontAlgn="base">
              <a:buFont typeface="Arial" panose="020B0604020202020204" pitchFamily="34" charset="0"/>
              <a:buChar char="•"/>
            </a:pPr>
            <a:r>
              <a:rPr lang="en-IE" sz="2800" dirty="0" smtClean="0">
                <a:solidFill>
                  <a:schemeClr val="tx2"/>
                </a:solidFill>
                <a:effectLst/>
              </a:rPr>
              <a:t>Open education and disability</a:t>
            </a:r>
            <a:endParaRPr lang="en-GB" sz="2800" dirty="0" smtClean="0">
              <a:effectLst/>
            </a:endParaRPr>
          </a:p>
          <a:p>
            <a:pPr marL="457200" indent="-457200" rtl="0" fontAlgn="base">
              <a:buFont typeface="Arial" panose="020B0604020202020204" pitchFamily="34" charset="0"/>
              <a:buChar char="•"/>
            </a:pPr>
            <a:r>
              <a:rPr lang="en-IE" sz="2800" dirty="0" smtClean="0">
                <a:solidFill>
                  <a:schemeClr val="tx2"/>
                </a:solidFill>
                <a:effectLst/>
              </a:rPr>
              <a:t>Where might we go from here?</a:t>
            </a:r>
            <a:endParaRPr lang="en-GB" sz="2800" dirty="0" smtClean="0">
              <a:effectLst/>
            </a:endParaRPr>
          </a:p>
          <a:p>
            <a:endParaRPr lang="en-GB" b="1" dirty="0">
              <a:solidFill>
                <a:schemeClr val="tx1"/>
              </a:solidFill>
              <a:latin typeface="Agency FB" panose="020B0503020202020204" pitchFamily="34" charset="0"/>
            </a:endParaRPr>
          </a:p>
        </p:txBody>
      </p:sp>
      <p:pic>
        <p:nvPicPr>
          <p:cNvPr id="6" name="Content Placeholder 5" descr="UHI logo" title="Log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6416" y="6085149"/>
            <a:ext cx="768685" cy="728227"/>
          </a:xfrm>
        </p:spPr>
      </p:pic>
    </p:spTree>
    <p:extLst>
      <p:ext uri="{BB962C8B-B14F-4D97-AF65-F5344CB8AC3E}">
        <p14:creationId xmlns:p14="http://schemas.microsoft.com/office/powerpoint/2010/main" val="7367766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 name="Content Placeholder 2"/>
          <p:cNvSpPr txBox="1">
            <a:spLocks/>
          </p:cNvSpPr>
          <p:nvPr/>
        </p:nvSpPr>
        <p:spPr bwMode="auto">
          <a:xfrm>
            <a:off x="457416" y="1599963"/>
            <a:ext cx="8229168"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buFontTx/>
              <a:buNone/>
            </a:pPr>
            <a:endParaRPr lang="en-GB" kern="0" dirty="0">
              <a:solidFill>
                <a:srgbClr val="000000"/>
              </a:solidFill>
              <a:latin typeface="Myriad Pro" panose="020B0503030403020204" pitchFamily="34" charset="0"/>
            </a:endParaRPr>
          </a:p>
        </p:txBody>
      </p:sp>
      <p:sp>
        <p:nvSpPr>
          <p:cNvPr id="2" name="Title 1"/>
          <p:cNvSpPr>
            <a:spLocks noGrp="1"/>
          </p:cNvSpPr>
          <p:nvPr>
            <p:ph type="title"/>
          </p:nvPr>
        </p:nvSpPr>
        <p:spPr>
          <a:xfrm>
            <a:off x="323528" y="274890"/>
            <a:ext cx="8568952" cy="1142830"/>
          </a:xfrm>
        </p:spPr>
        <p:txBody>
          <a:bodyPr/>
          <a:lstStyle/>
          <a:p>
            <a:r>
              <a:rPr lang="en-IE" b="1" dirty="0" smtClean="0">
                <a:latin typeface="Agency FB" panose="020B0503020202020204" pitchFamily="34" charset="0"/>
              </a:rPr>
              <a:t>Conceptual matrix for the Digital University </a:t>
            </a:r>
            <a:endParaRPr lang="en-GB" b="1" dirty="0">
              <a:latin typeface="Agency FB" panose="020B0503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599963"/>
            <a:ext cx="6981388" cy="4410722"/>
          </a:xfrm>
          <a:prstGeom prst="rect">
            <a:avLst/>
          </a:prstGeom>
        </p:spPr>
      </p:pic>
      <p:sp>
        <p:nvSpPr>
          <p:cNvPr id="8" name="TextBox 7"/>
          <p:cNvSpPr txBox="1"/>
          <p:nvPr/>
        </p:nvSpPr>
        <p:spPr>
          <a:xfrm>
            <a:off x="1475656" y="6111577"/>
            <a:ext cx="6336704" cy="646331"/>
          </a:xfrm>
          <a:prstGeom prst="rect">
            <a:avLst/>
          </a:prstGeom>
          <a:noFill/>
        </p:spPr>
        <p:txBody>
          <a:bodyPr wrap="square" rtlCol="0">
            <a:spAutoFit/>
          </a:bodyPr>
          <a:lstStyle/>
          <a:p>
            <a:pPr algn="ctr"/>
            <a:r>
              <a:rPr lang="en-IE" sz="3600" dirty="0" smtClean="0">
                <a:latin typeface="Agency FB" panose="020B0503020202020204" pitchFamily="34" charset="0"/>
              </a:rPr>
              <a:t>MacNeill and Johnston (2012)</a:t>
            </a:r>
            <a:endParaRPr lang="en-GB" sz="3600" dirty="0">
              <a:latin typeface="Agency FB" panose="020B0503020202020204" pitchFamily="34" charset="0"/>
            </a:endParaRP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8284643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708" y="-342109"/>
            <a:ext cx="5256584" cy="6817132"/>
          </a:xfrm>
          <a:prstGeom prst="rect">
            <a:avLst/>
          </a:prstGeom>
        </p:spPr>
      </p:pic>
      <p:sp>
        <p:nvSpPr>
          <p:cNvPr id="4" name="Title 3"/>
          <p:cNvSpPr>
            <a:spLocks noGrp="1"/>
          </p:cNvSpPr>
          <p:nvPr>
            <p:ph type="title"/>
          </p:nvPr>
        </p:nvSpPr>
        <p:spPr/>
        <p:txBody>
          <a:bodyPr/>
          <a:lstStyle/>
          <a:p>
            <a:r>
              <a:rPr lang="en-IE" b="1" dirty="0" smtClean="0">
                <a:solidFill>
                  <a:schemeClr val="tx1"/>
                </a:solidFill>
                <a:latin typeface="Agency FB" panose="020B0503020202020204" pitchFamily="34" charset="0"/>
              </a:rPr>
              <a:t>Where digital meets local</a:t>
            </a:r>
            <a:endParaRPr lang="en-GB" b="1" dirty="0">
              <a:solidFill>
                <a:schemeClr val="tx1"/>
              </a:solidFill>
              <a:latin typeface="Agency FB" panose="020B0503020202020204" pitchFamily="34" charset="0"/>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313400" y="1354719"/>
            <a:ext cx="8435064" cy="470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buFontTx/>
              <a:buNone/>
            </a:pPr>
            <a:endParaRPr lang="en-GB" kern="0" dirty="0">
              <a:solidFill>
                <a:srgbClr val="000000"/>
              </a:solidFill>
              <a:latin typeface="Agency FB" panose="020B0503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9427" y="5326969"/>
            <a:ext cx="1224591" cy="114805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6176" y="1480466"/>
            <a:ext cx="1392459" cy="138350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401" y="1480466"/>
            <a:ext cx="1743822" cy="174382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9047" y="3429000"/>
            <a:ext cx="3080705" cy="2323646"/>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5074" y="3717032"/>
            <a:ext cx="1910982" cy="1609937"/>
          </a:xfrm>
          <a:prstGeom prst="rect">
            <a:avLst/>
          </a:prstGeom>
        </p:spPr>
      </p:pic>
    </p:spTree>
    <p:extLst>
      <p:ext uri="{BB962C8B-B14F-4D97-AF65-F5344CB8AC3E}">
        <p14:creationId xmlns:p14="http://schemas.microsoft.com/office/powerpoint/2010/main" val="40217466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b="1" dirty="0" smtClean="0">
                <a:solidFill>
                  <a:schemeClr val="tx1"/>
                </a:solidFill>
                <a:latin typeface="Agency FB" panose="020B0503020202020204" pitchFamily="34" charset="0"/>
              </a:rPr>
              <a:t>Reframing what open education means?</a:t>
            </a:r>
            <a:endParaRPr lang="en-GB" b="1" dirty="0">
              <a:solidFill>
                <a:schemeClr val="tx1"/>
              </a:solidFill>
              <a:latin typeface="Agency FB" panose="020B0503020202020204"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457416" y="1559134"/>
            <a:ext cx="8229168"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buNone/>
            </a:pPr>
            <a:endParaRPr lang="en-GB" kern="0" dirty="0">
              <a:solidFill>
                <a:srgbClr val="000000"/>
              </a:solidFill>
              <a:latin typeface="Agency FB" panose="020B0503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2873676"/>
            <a:ext cx="6946726" cy="73553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1757799"/>
            <a:ext cx="2341240" cy="990525"/>
          </a:xfrm>
          <a:prstGeom prst="rect">
            <a:avLst/>
          </a:prstGeom>
        </p:spPr>
      </p:pic>
      <p:sp>
        <p:nvSpPr>
          <p:cNvPr id="5" name="TextBox 4"/>
          <p:cNvSpPr txBox="1"/>
          <p:nvPr/>
        </p:nvSpPr>
        <p:spPr>
          <a:xfrm>
            <a:off x="2735796" y="3986402"/>
            <a:ext cx="3672408" cy="707886"/>
          </a:xfrm>
          <a:prstGeom prst="rect">
            <a:avLst/>
          </a:prstGeom>
          <a:noFill/>
          <a:ln w="28575">
            <a:solidFill>
              <a:srgbClr val="711471"/>
            </a:solidFill>
          </a:ln>
        </p:spPr>
        <p:txBody>
          <a:bodyPr wrap="square" rtlCol="0">
            <a:spAutoFit/>
          </a:bodyPr>
          <a:lstStyle/>
          <a:p>
            <a:pPr algn="ctr"/>
            <a:r>
              <a:rPr lang="en-IE" sz="4000" b="1" dirty="0" smtClean="0"/>
              <a:t>Open UHI?</a:t>
            </a:r>
            <a:endParaRPr lang="en-GB" sz="4000" b="1" dirty="0"/>
          </a:p>
        </p:txBody>
      </p:sp>
      <p:sp>
        <p:nvSpPr>
          <p:cNvPr id="8" name="TextBox 7"/>
          <p:cNvSpPr txBox="1"/>
          <p:nvPr/>
        </p:nvSpPr>
        <p:spPr>
          <a:xfrm>
            <a:off x="611560" y="5025816"/>
            <a:ext cx="8280920" cy="584775"/>
          </a:xfrm>
          <a:prstGeom prst="rect">
            <a:avLst/>
          </a:prstGeom>
          <a:noFill/>
          <a:ln w="28575">
            <a:solidFill>
              <a:srgbClr val="711471"/>
            </a:solidFill>
          </a:ln>
        </p:spPr>
        <p:txBody>
          <a:bodyPr wrap="square" rtlCol="0">
            <a:spAutoFit/>
          </a:bodyPr>
          <a:lstStyle/>
          <a:p>
            <a:pPr algn="ctr"/>
            <a:r>
              <a:rPr lang="en-IE" sz="3200" b="1" dirty="0" smtClean="0"/>
              <a:t>Bridging informal and formal learning</a:t>
            </a:r>
            <a:endParaRPr lang="en-GB" sz="3200" b="1" dirty="0"/>
          </a:p>
        </p:txBody>
      </p:sp>
    </p:spTree>
    <p:extLst>
      <p:ext uri="{BB962C8B-B14F-4D97-AF65-F5344CB8AC3E}">
        <p14:creationId xmlns:p14="http://schemas.microsoft.com/office/powerpoint/2010/main" val="4896117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 name="Content Placeholder 2"/>
          <p:cNvSpPr txBox="1">
            <a:spLocks/>
          </p:cNvSpPr>
          <p:nvPr/>
        </p:nvSpPr>
        <p:spPr bwMode="auto">
          <a:xfrm>
            <a:off x="457416" y="1599963"/>
            <a:ext cx="8229168"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lgn="ctr">
              <a:buFontTx/>
              <a:buNone/>
            </a:pPr>
            <a:endParaRPr lang="en-US" sz="2000" b="1" kern="0" dirty="0">
              <a:solidFill>
                <a:srgbClr val="4A4C4E"/>
              </a:solidFill>
              <a:latin typeface="Agency FB" panose="020B0503020202020204" pitchFamily="34" charset="0"/>
              <a:ea typeface="ＭＳ Ｐゴシック" charset="-128"/>
              <a:cs typeface="Latha" panose="020B0604020202020204" pitchFamily="34" charset="0"/>
            </a:endParaRPr>
          </a:p>
          <a:p>
            <a:pPr marL="0" indent="0" algn="ctr">
              <a:buFontTx/>
              <a:buNone/>
            </a:pPr>
            <a:endParaRPr lang="en-US" sz="2000" b="1" kern="0" dirty="0">
              <a:solidFill>
                <a:srgbClr val="4A4C4E"/>
              </a:solidFill>
              <a:latin typeface="Agency FB" panose="020B0503020202020204" pitchFamily="34" charset="0"/>
              <a:ea typeface="ＭＳ Ｐゴシック" charset="-128"/>
              <a:cs typeface="Latha" panose="020B0604020202020204" pitchFamily="34" charset="0"/>
            </a:endParaRPr>
          </a:p>
          <a:p>
            <a:pPr marL="0" indent="0" algn="ctr">
              <a:buFontTx/>
              <a:buNone/>
            </a:pPr>
            <a:endParaRPr lang="en-US" sz="4400" b="1" kern="0" dirty="0" smtClean="0">
              <a:solidFill>
                <a:srgbClr val="4A4C4E"/>
              </a:solidFill>
              <a:latin typeface="Agency FB" panose="020B0503020202020204" pitchFamily="34" charset="0"/>
              <a:ea typeface="ＭＳ Ｐゴシック" charset="-128"/>
              <a:cs typeface="Latha" panose="020B0604020202020204" pitchFamily="34" charset="0"/>
            </a:endParaRPr>
          </a:p>
          <a:p>
            <a:pPr marL="0" indent="0" algn="ctr">
              <a:buFontTx/>
              <a:buNone/>
            </a:pPr>
            <a:endParaRPr lang="en-US" sz="4400" b="1" kern="0" dirty="0" smtClean="0">
              <a:solidFill>
                <a:srgbClr val="4A4C4E"/>
              </a:solidFill>
              <a:latin typeface="Agency FB" panose="020B0503020202020204" pitchFamily="34" charset="0"/>
              <a:ea typeface="ＭＳ Ｐゴシック" charset="-128"/>
              <a:cs typeface="Latha" panose="020B0604020202020204" pitchFamily="34" charset="0"/>
            </a:endParaRPr>
          </a:p>
        </p:txBody>
      </p:sp>
      <p:sp>
        <p:nvSpPr>
          <p:cNvPr id="2" name="Title 1"/>
          <p:cNvSpPr>
            <a:spLocks noGrp="1"/>
          </p:cNvSpPr>
          <p:nvPr>
            <p:ph type="title"/>
          </p:nvPr>
        </p:nvSpPr>
        <p:spPr>
          <a:xfrm>
            <a:off x="457416" y="2492896"/>
            <a:ext cx="8229168" cy="1142830"/>
          </a:xfrm>
        </p:spPr>
        <p:txBody>
          <a:bodyPr/>
          <a:lstStyle/>
          <a:p>
            <a:r>
              <a:rPr lang="en-US" b="1" dirty="0">
                <a:solidFill>
                  <a:srgbClr val="4A4C4E"/>
                </a:solidFill>
                <a:latin typeface="Agency FB" panose="020B0503020202020204" pitchFamily="34" charset="0"/>
                <a:ea typeface="ＭＳ Ｐゴシック" charset="-128"/>
                <a:cs typeface="Latha" panose="020B0604020202020204" pitchFamily="34" charset="0"/>
              </a:rPr>
              <a:t>And an invitation…</a:t>
            </a:r>
            <a:br>
              <a:rPr lang="en-US" b="1" dirty="0">
                <a:solidFill>
                  <a:srgbClr val="4A4C4E"/>
                </a:solidFill>
                <a:latin typeface="Agency FB" panose="020B0503020202020204" pitchFamily="34" charset="0"/>
                <a:ea typeface="ＭＳ Ｐゴシック" charset="-128"/>
                <a:cs typeface="Latha" panose="020B0604020202020204" pitchFamily="34" charset="0"/>
              </a:rPr>
            </a:b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836379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416" y="2699726"/>
            <a:ext cx="8229168" cy="1142830"/>
          </a:xfrm>
        </p:spPr>
        <p:txBody>
          <a:bodyPr/>
          <a:lstStyle/>
          <a:p>
            <a:pPr marL="0" marR="0" indent="0" algn="ctr" defTabSz="914073" rtl="0" eaLnBrk="0" fontAlgn="base" latinLnBrk="0" hangingPunct="0">
              <a:lnSpc>
                <a:spcPct val="100000"/>
              </a:lnSpc>
              <a:spcBef>
                <a:spcPct val="0"/>
              </a:spcBef>
              <a:spcAft>
                <a:spcPct val="0"/>
              </a:spcAft>
              <a:buClrTx/>
              <a:buSzTx/>
              <a:buFontTx/>
              <a:buNone/>
              <a:tabLst/>
              <a:defRPr/>
            </a:pPr>
            <a:r>
              <a:rPr lang="en-IE" sz="4400" b="1" dirty="0" smtClean="0">
                <a:solidFill>
                  <a:schemeClr val="tx1"/>
                </a:solidFill>
                <a:latin typeface="Agency FB" panose="020B0503020202020204" pitchFamily="34" charset="0"/>
              </a:rPr>
              <a:t>Two framing </a:t>
            </a:r>
            <a:r>
              <a:rPr lang="en-IE" sz="4400" b="1" dirty="0" smtClean="0">
                <a:solidFill>
                  <a:schemeClr val="tx1"/>
                </a:solidFill>
                <a:latin typeface="Agency FB" panose="020B0503020202020204" pitchFamily="34" charset="0"/>
              </a:rPr>
              <a:t>propositions                                                                                                                              </a:t>
            </a:r>
            <a:r>
              <a:rPr lang="en-GB" sz="2800" b="1" dirty="0" smtClean="0">
                <a:solidFill>
                  <a:schemeClr val="tx2"/>
                </a:solidFill>
                <a:effectLst/>
              </a:rPr>
              <a:t>The most effective uses of technology in education are about providing spaces to create and engage                                                     Online technology is key to inclusive education, but we need to refocus the open education debate on physical spaces and locations</a:t>
            </a:r>
            <a:endParaRPr lang="en-GB" sz="2800" dirty="0" smtClean="0">
              <a:effectLst/>
            </a:endParaRPr>
          </a:p>
          <a:p>
            <a:pPr marL="0" marR="0" indent="0" algn="ctr" defTabSz="914073" rtl="0" eaLnBrk="0" fontAlgn="base" latinLnBrk="0" hangingPunct="0">
              <a:lnSpc>
                <a:spcPct val="100000"/>
              </a:lnSpc>
              <a:spcBef>
                <a:spcPct val="0"/>
              </a:spcBef>
              <a:spcAft>
                <a:spcPct val="0"/>
              </a:spcAft>
              <a:buClrTx/>
              <a:buSzTx/>
              <a:buFontTx/>
              <a:buNone/>
              <a:tabLst/>
              <a:defRPr/>
            </a:pPr>
            <a:endParaRPr lang="en-GB" b="1" dirty="0">
              <a:solidFill>
                <a:schemeClr val="tx1"/>
              </a:solidFill>
              <a:latin typeface="Agency FB" panose="020B0503020202020204" pitchFamily="34" charset="0"/>
            </a:endParaRPr>
          </a:p>
        </p:txBody>
      </p:sp>
      <p:pic>
        <p:nvPicPr>
          <p:cNvPr id="6" name="Content Placeholder 5" descr="UHI logo" title="Log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descr="Two framing propositions" title="Two framing propositions"/>
          <p:cNvSpPr txBox="1">
            <a:spLocks/>
          </p:cNvSpPr>
          <p:nvPr/>
        </p:nvSpPr>
        <p:spPr bwMode="auto">
          <a:xfrm>
            <a:off x="457416" y="1599963"/>
            <a:ext cx="8229168"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buNone/>
            </a:pPr>
            <a:endParaRPr lang="en-GB" kern="0" dirty="0">
              <a:solidFill>
                <a:srgbClr val="000000"/>
              </a:solidFill>
              <a:latin typeface="Agency FB" panose="020B0503020202020204" pitchFamily="34" charset="0"/>
            </a:endParaRPr>
          </a:p>
        </p:txBody>
      </p:sp>
    </p:spTree>
    <p:extLst>
      <p:ext uri="{BB962C8B-B14F-4D97-AF65-F5344CB8AC3E}">
        <p14:creationId xmlns:p14="http://schemas.microsoft.com/office/powerpoint/2010/main" val="4137556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6" name="Content Placeholder 5" descr="UHI logo" title="Log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6416" y="6085149"/>
            <a:ext cx="768685" cy="728227"/>
          </a:xfrm>
        </p:spPr>
      </p:pic>
      <p:sp>
        <p:nvSpPr>
          <p:cNvPr id="2" name="Title 1"/>
          <p:cNvSpPr>
            <a:spLocks noGrp="1"/>
          </p:cNvSpPr>
          <p:nvPr>
            <p:ph type="title"/>
          </p:nvPr>
        </p:nvSpPr>
        <p:spPr>
          <a:xfrm>
            <a:off x="323528" y="1988840"/>
            <a:ext cx="8229168" cy="1142830"/>
          </a:xfrm>
        </p:spPr>
        <p:txBody>
          <a:bodyPr/>
          <a:lstStyle/>
          <a:p>
            <a:r>
              <a:rPr lang="en-US" b="1" dirty="0">
                <a:solidFill>
                  <a:srgbClr val="4A4C4E"/>
                </a:solidFill>
                <a:latin typeface="Agency FB" panose="020B0503020202020204" pitchFamily="34" charset="0"/>
                <a:ea typeface="ＭＳ Ｐゴシック" charset="-128"/>
                <a:cs typeface="Latha" panose="020B0604020202020204" pitchFamily="34" charset="0"/>
              </a:rPr>
              <a:t>What do we mean by ‘open education’?</a:t>
            </a:r>
            <a:br>
              <a:rPr lang="en-US" b="1" dirty="0">
                <a:solidFill>
                  <a:srgbClr val="4A4C4E"/>
                </a:solidFill>
                <a:latin typeface="Agency FB" panose="020B0503020202020204" pitchFamily="34" charset="0"/>
                <a:ea typeface="ＭＳ Ｐゴシック" charset="-128"/>
                <a:cs typeface="Latha" panose="020B0604020202020204" pitchFamily="34" charset="0"/>
              </a:rPr>
            </a:br>
            <a:endParaRPr lang="en-GB" dirty="0"/>
          </a:p>
        </p:txBody>
      </p:sp>
    </p:spTree>
    <p:extLst>
      <p:ext uri="{BB962C8B-B14F-4D97-AF65-F5344CB8AC3E}">
        <p14:creationId xmlns:p14="http://schemas.microsoft.com/office/powerpoint/2010/main" val="3245797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71590" y="2060848"/>
            <a:ext cx="8229168" cy="1142830"/>
          </a:xfrm>
        </p:spPr>
        <p:txBody>
          <a:bodyPr/>
          <a:lstStyle/>
          <a:p>
            <a:pPr algn="l"/>
            <a:r>
              <a:rPr lang="en-IE" b="1" dirty="0" smtClean="0">
                <a:solidFill>
                  <a:schemeClr val="tx1"/>
                </a:solidFill>
                <a:latin typeface="Agency FB" panose="020B0503020202020204" pitchFamily="34" charset="0"/>
              </a:rPr>
              <a:t>		Is </a:t>
            </a:r>
            <a:r>
              <a:rPr lang="en-IE" b="1" dirty="0" smtClean="0">
                <a:solidFill>
                  <a:schemeClr val="tx1"/>
                </a:solidFill>
                <a:latin typeface="Agency FB" panose="020B0503020202020204" pitchFamily="34" charset="0"/>
              </a:rPr>
              <a:t>it just </a:t>
            </a:r>
            <a:r>
              <a:rPr lang="en-IE" b="1" dirty="0" smtClean="0">
                <a:solidFill>
                  <a:schemeClr val="tx1"/>
                </a:solidFill>
                <a:latin typeface="Agency FB" panose="020B0503020202020204" pitchFamily="34" charset="0"/>
              </a:rPr>
              <a:t>about…</a:t>
            </a:r>
            <a:br>
              <a:rPr lang="en-IE" b="1" dirty="0" smtClean="0">
                <a:solidFill>
                  <a:schemeClr val="tx1"/>
                </a:solidFill>
                <a:latin typeface="Agency FB" panose="020B0503020202020204" pitchFamily="34" charset="0"/>
              </a:rPr>
            </a:br>
            <a:r>
              <a:rPr lang="en-IE" b="1" dirty="0" smtClean="0">
                <a:solidFill>
                  <a:schemeClr val="tx1"/>
                </a:solidFill>
                <a:latin typeface="Agency FB" panose="020B0503020202020204" pitchFamily="34" charset="0"/>
              </a:rPr>
              <a:t>M</a:t>
            </a:r>
            <a:r>
              <a:rPr lang="en-IE" dirty="0" smtClean="0">
                <a:solidFill>
                  <a:schemeClr val="tx1"/>
                </a:solidFill>
                <a:latin typeface="Agency FB" panose="020B0503020202020204" pitchFamily="34" charset="0"/>
              </a:rPr>
              <a:t>assive</a:t>
            </a:r>
            <a:r>
              <a:rPr lang="en-IE" b="1" baseline="0" dirty="0" smtClean="0">
                <a:solidFill>
                  <a:schemeClr val="tx1"/>
                </a:solidFill>
                <a:latin typeface="Agency FB" panose="020B0503020202020204" pitchFamily="34" charset="0"/>
              </a:rPr>
              <a:t> </a:t>
            </a:r>
            <a:br>
              <a:rPr lang="en-IE" b="1" baseline="0" dirty="0" smtClean="0">
                <a:solidFill>
                  <a:schemeClr val="tx1"/>
                </a:solidFill>
                <a:latin typeface="Agency FB" panose="020B0503020202020204" pitchFamily="34" charset="0"/>
              </a:rPr>
            </a:br>
            <a:r>
              <a:rPr lang="en-IE" b="1" baseline="0" dirty="0" smtClean="0">
                <a:solidFill>
                  <a:schemeClr val="tx1"/>
                </a:solidFill>
                <a:latin typeface="Agency FB" panose="020B0503020202020204" pitchFamily="34" charset="0"/>
              </a:rPr>
              <a:t>O</a:t>
            </a:r>
            <a:r>
              <a:rPr lang="en-IE" baseline="0" dirty="0" smtClean="0">
                <a:solidFill>
                  <a:schemeClr val="tx1"/>
                </a:solidFill>
                <a:latin typeface="Agency FB" panose="020B0503020202020204" pitchFamily="34" charset="0"/>
              </a:rPr>
              <a:t>pen</a:t>
            </a:r>
            <a:r>
              <a:rPr lang="en-IE" b="1" baseline="0" dirty="0" smtClean="0">
                <a:solidFill>
                  <a:schemeClr val="tx1"/>
                </a:solidFill>
                <a:latin typeface="Agency FB" panose="020B0503020202020204" pitchFamily="34" charset="0"/>
              </a:rPr>
              <a:t> </a:t>
            </a:r>
            <a:br>
              <a:rPr lang="en-IE" b="1" baseline="0" dirty="0" smtClean="0">
                <a:solidFill>
                  <a:schemeClr val="tx1"/>
                </a:solidFill>
                <a:latin typeface="Agency FB" panose="020B0503020202020204" pitchFamily="34" charset="0"/>
              </a:rPr>
            </a:br>
            <a:r>
              <a:rPr lang="en-IE" b="1" baseline="0" dirty="0" smtClean="0">
                <a:solidFill>
                  <a:schemeClr val="tx1"/>
                </a:solidFill>
                <a:latin typeface="Agency FB" panose="020B0503020202020204" pitchFamily="34" charset="0"/>
              </a:rPr>
              <a:t>O</a:t>
            </a:r>
            <a:r>
              <a:rPr lang="en-IE" baseline="0" dirty="0" smtClean="0">
                <a:solidFill>
                  <a:schemeClr val="tx1"/>
                </a:solidFill>
                <a:latin typeface="Agency FB" panose="020B0503020202020204" pitchFamily="34" charset="0"/>
              </a:rPr>
              <a:t>nline</a:t>
            </a:r>
            <a:r>
              <a:rPr lang="en-IE" b="1" baseline="0" dirty="0" smtClean="0">
                <a:solidFill>
                  <a:schemeClr val="tx1"/>
                </a:solidFill>
                <a:latin typeface="Agency FB" panose="020B0503020202020204" pitchFamily="34" charset="0"/>
              </a:rPr>
              <a:t> </a:t>
            </a:r>
            <a:br>
              <a:rPr lang="en-IE" b="1" baseline="0" dirty="0" smtClean="0">
                <a:solidFill>
                  <a:schemeClr val="tx1"/>
                </a:solidFill>
                <a:latin typeface="Agency FB" panose="020B0503020202020204" pitchFamily="34" charset="0"/>
              </a:rPr>
            </a:br>
            <a:r>
              <a:rPr lang="en-IE" b="1" baseline="0" dirty="0" smtClean="0">
                <a:solidFill>
                  <a:schemeClr val="tx1"/>
                </a:solidFill>
                <a:latin typeface="Agency FB" panose="020B0503020202020204" pitchFamily="34" charset="0"/>
              </a:rPr>
              <a:t>C</a:t>
            </a:r>
            <a:r>
              <a:rPr lang="en-IE" baseline="0" dirty="0" smtClean="0">
                <a:solidFill>
                  <a:schemeClr val="tx1"/>
                </a:solidFill>
                <a:latin typeface="Agency FB" panose="020B0503020202020204" pitchFamily="34" charset="0"/>
              </a:rPr>
              <a:t>ourses?</a:t>
            </a:r>
            <a:endParaRPr lang="en-GB" dirty="0">
              <a:solidFill>
                <a:schemeClr val="tx1"/>
              </a:solidFill>
              <a:latin typeface="Agency FB" panose="020B0503020202020204" pitchFamily="34" charset="0"/>
            </a:endParaRPr>
          </a:p>
        </p:txBody>
      </p:sp>
      <p:pic>
        <p:nvPicPr>
          <p:cNvPr id="6" name="Content Placeholder 5" descr="UHI logo" title="Log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6416" y="6085149"/>
            <a:ext cx="768685" cy="728227"/>
          </a:xfrm>
        </p:spPr>
      </p:pic>
    </p:spTree>
    <p:extLst>
      <p:ext uri="{BB962C8B-B14F-4D97-AF65-F5344CB8AC3E}">
        <p14:creationId xmlns:p14="http://schemas.microsoft.com/office/powerpoint/2010/main" val="861890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b="1" dirty="0" smtClean="0">
                <a:solidFill>
                  <a:schemeClr val="tx1"/>
                </a:solidFill>
                <a:latin typeface="Agency FB" panose="020B0503020202020204" pitchFamily="34" charset="0"/>
              </a:rPr>
              <a:t>The concept of ‘third space’</a:t>
            </a:r>
            <a:endParaRPr lang="en-GB" b="1" dirty="0">
              <a:solidFill>
                <a:schemeClr val="tx1"/>
              </a:solidFill>
              <a:latin typeface="Agency FB" panose="020B0503020202020204" pitchFamily="34" charset="0"/>
            </a:endParaRPr>
          </a:p>
        </p:txBody>
      </p:sp>
      <p:pic>
        <p:nvPicPr>
          <p:cNvPr id="6" name="Content Placeholder 5" descr="UHI logo" title="Log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457416" y="1599963"/>
            <a:ext cx="8229168"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buNone/>
            </a:pPr>
            <a:endParaRPr lang="en-GB" kern="0" dirty="0">
              <a:solidFill>
                <a:srgbClr val="000000"/>
              </a:solidFill>
              <a:latin typeface="Agency FB" panose="020B0503020202020204" pitchFamily="34" charset="0"/>
            </a:endParaRPr>
          </a:p>
        </p:txBody>
      </p:sp>
      <p:pic>
        <p:nvPicPr>
          <p:cNvPr id="2" name="Picture 1" descr="Photo collage of a bookshop, cafe and bar" title="The Great Good Pla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1340768"/>
            <a:ext cx="3482130" cy="5287979"/>
          </a:xfrm>
          <a:prstGeom prst="rect">
            <a:avLst/>
          </a:prstGeom>
        </p:spPr>
      </p:pic>
    </p:spTree>
    <p:extLst>
      <p:ext uri="{BB962C8B-B14F-4D97-AF65-F5344CB8AC3E}">
        <p14:creationId xmlns:p14="http://schemas.microsoft.com/office/powerpoint/2010/main" val="1795970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81153" y="2276872"/>
            <a:ext cx="8229168" cy="1142830"/>
          </a:xfrm>
        </p:spPr>
        <p:txBody>
          <a:bodyPr/>
          <a:lstStyle/>
          <a:p>
            <a:pPr algn="l"/>
            <a:r>
              <a:rPr lang="en-IE" b="1" dirty="0" smtClean="0">
                <a:solidFill>
                  <a:schemeClr val="tx1"/>
                </a:solidFill>
                <a:latin typeface="Agency FB" panose="020B0503020202020204" pitchFamily="34" charset="0"/>
              </a:rPr>
              <a:t>Key characteristics of ‘third spaces</a:t>
            </a:r>
            <a:r>
              <a:rPr lang="en-IE" b="1" dirty="0" smtClean="0">
                <a:solidFill>
                  <a:schemeClr val="tx1"/>
                </a:solidFill>
                <a:latin typeface="Agency FB" panose="020B0503020202020204" pitchFamily="34" charset="0"/>
              </a:rPr>
              <a:t>’ </a:t>
            </a:r>
            <a:br>
              <a:rPr lang="en-IE" b="1" dirty="0" smtClean="0">
                <a:solidFill>
                  <a:schemeClr val="tx1"/>
                </a:solidFill>
                <a:latin typeface="Agency FB" panose="020B0503020202020204" pitchFamily="34" charset="0"/>
              </a:rPr>
            </a:br>
            <a:r>
              <a:rPr lang="en-IE" sz="3200" b="1" dirty="0" smtClean="0">
                <a:solidFill>
                  <a:schemeClr val="tx1"/>
                </a:solidFill>
                <a:latin typeface="Agency FB" panose="020B0503020202020204" pitchFamily="34" charset="0"/>
              </a:rPr>
              <a:t>Not work</a:t>
            </a:r>
            <a:r>
              <a:rPr lang="en-IE" sz="3200" b="1" baseline="0" dirty="0" smtClean="0">
                <a:solidFill>
                  <a:schemeClr val="tx1"/>
                </a:solidFill>
                <a:latin typeface="Agency FB" panose="020B0503020202020204" pitchFamily="34" charset="0"/>
              </a:rPr>
              <a:t> and not home </a:t>
            </a:r>
            <a:br>
              <a:rPr lang="en-IE" sz="3200" b="1" baseline="0" dirty="0" smtClean="0">
                <a:solidFill>
                  <a:schemeClr val="tx1"/>
                </a:solidFill>
                <a:latin typeface="Agency FB" panose="020B0503020202020204" pitchFamily="34" charset="0"/>
              </a:rPr>
            </a:br>
            <a:r>
              <a:rPr lang="en-IE" sz="3200" b="1" baseline="0" dirty="0" smtClean="0">
                <a:solidFill>
                  <a:schemeClr val="tx1"/>
                </a:solidFill>
                <a:latin typeface="Agency FB" panose="020B0503020202020204" pitchFamily="34" charset="0"/>
              </a:rPr>
              <a:t>Neutral group where difference embraced </a:t>
            </a:r>
            <a:br>
              <a:rPr lang="en-IE" sz="3200" b="1" baseline="0" dirty="0" smtClean="0">
                <a:solidFill>
                  <a:schemeClr val="tx1"/>
                </a:solidFill>
                <a:latin typeface="Agency FB" panose="020B0503020202020204" pitchFamily="34" charset="0"/>
              </a:rPr>
            </a:br>
            <a:r>
              <a:rPr lang="en-IE" sz="3200" b="1" baseline="0" dirty="0" smtClean="0">
                <a:solidFill>
                  <a:schemeClr val="tx1"/>
                </a:solidFill>
                <a:latin typeface="Agency FB" panose="020B0503020202020204" pitchFamily="34" charset="0"/>
              </a:rPr>
              <a:t>Social status is irrelevant</a:t>
            </a:r>
            <a:br>
              <a:rPr lang="en-IE" sz="3200" b="1" baseline="0" dirty="0" smtClean="0">
                <a:solidFill>
                  <a:schemeClr val="tx1"/>
                </a:solidFill>
                <a:latin typeface="Agency FB" panose="020B0503020202020204" pitchFamily="34" charset="0"/>
              </a:rPr>
            </a:br>
            <a:r>
              <a:rPr lang="en-IE" sz="3200" b="1" dirty="0" smtClean="0">
                <a:solidFill>
                  <a:schemeClr val="tx1"/>
                </a:solidFill>
                <a:latin typeface="Agency FB" panose="020B0503020202020204" pitchFamily="34" charset="0"/>
              </a:rPr>
              <a:t>Sharing of knowledge for a </a:t>
            </a:r>
            <a:r>
              <a:rPr lang="en-IE" sz="3200" b="1" dirty="0" err="1" smtClean="0">
                <a:solidFill>
                  <a:schemeClr val="tx1"/>
                </a:solidFill>
                <a:latin typeface="Agency FB" panose="020B0503020202020204" pitchFamily="34" charset="0"/>
              </a:rPr>
              <a:t>colletive</a:t>
            </a:r>
            <a:r>
              <a:rPr lang="en-IE" sz="3200" b="1" dirty="0" smtClean="0">
                <a:solidFill>
                  <a:schemeClr val="tx1"/>
                </a:solidFill>
                <a:latin typeface="Agency FB" panose="020B0503020202020204" pitchFamily="34" charset="0"/>
              </a:rPr>
              <a:t> good</a:t>
            </a:r>
            <a:br>
              <a:rPr lang="en-IE" sz="3200" b="1" dirty="0" smtClean="0">
                <a:solidFill>
                  <a:schemeClr val="tx1"/>
                </a:solidFill>
                <a:latin typeface="Agency FB" panose="020B0503020202020204" pitchFamily="34" charset="0"/>
              </a:rPr>
            </a:br>
            <a:r>
              <a:rPr lang="en-IE" sz="3200" b="1" dirty="0" smtClean="0">
                <a:solidFill>
                  <a:schemeClr val="tx1"/>
                </a:solidFill>
                <a:latin typeface="Agency FB" panose="020B0503020202020204" pitchFamily="34" charset="0"/>
              </a:rPr>
              <a:t>Bringing together those who may not meet</a:t>
            </a:r>
            <a:br>
              <a:rPr lang="en-IE" sz="3200" b="1" dirty="0" smtClean="0">
                <a:solidFill>
                  <a:schemeClr val="tx1"/>
                </a:solidFill>
                <a:latin typeface="Agency FB" panose="020B0503020202020204" pitchFamily="34" charset="0"/>
              </a:rPr>
            </a:br>
            <a:r>
              <a:rPr lang="en-IE" sz="3200" b="1" dirty="0" err="1" smtClean="0">
                <a:solidFill>
                  <a:schemeClr val="tx1"/>
                </a:solidFill>
                <a:latin typeface="Agency FB" panose="020B0503020202020204" pitchFamily="34" charset="0"/>
              </a:rPr>
              <a:t>Amplyfying</a:t>
            </a:r>
            <a:r>
              <a:rPr lang="en-IE" sz="3200" b="1" dirty="0" smtClean="0">
                <a:solidFill>
                  <a:schemeClr val="tx1"/>
                </a:solidFill>
                <a:latin typeface="Agency FB" panose="020B0503020202020204" pitchFamily="34" charset="0"/>
              </a:rPr>
              <a:t> issues beyond the ‘third space’</a:t>
            </a:r>
            <a:endParaRPr lang="en-GB" sz="3200" b="1" dirty="0">
              <a:solidFill>
                <a:schemeClr val="tx1"/>
              </a:solidFill>
              <a:latin typeface="Agency FB" panose="020B0503020202020204" pitchFamily="34" charset="0"/>
            </a:endParaRPr>
          </a:p>
        </p:txBody>
      </p:sp>
      <p:pic>
        <p:nvPicPr>
          <p:cNvPr id="6" name="Content Placeholder 5" descr="UHI logo" title="Log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16416" y="6085149"/>
            <a:ext cx="768685" cy="728227"/>
          </a:xfrm>
        </p:spPr>
      </p:pic>
    </p:spTree>
    <p:extLst>
      <p:ext uri="{BB962C8B-B14F-4D97-AF65-F5344CB8AC3E}">
        <p14:creationId xmlns:p14="http://schemas.microsoft.com/office/powerpoint/2010/main" val="3206417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457416" y="1599963"/>
            <a:ext cx="8229168"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buFontTx/>
              <a:buNone/>
            </a:pPr>
            <a:endParaRPr lang="en-GB" kern="0" dirty="0">
              <a:solidFill>
                <a:srgbClr val="000000"/>
              </a:solidFill>
              <a:latin typeface="Myriad Pro" panose="020B0503030403020204" pitchFamily="34" charset="0"/>
            </a:endParaRPr>
          </a:p>
        </p:txBody>
      </p:sp>
      <p:sp>
        <p:nvSpPr>
          <p:cNvPr id="2" name="Title 1"/>
          <p:cNvSpPr>
            <a:spLocks noGrp="1"/>
          </p:cNvSpPr>
          <p:nvPr>
            <p:ph type="title"/>
          </p:nvPr>
        </p:nvSpPr>
        <p:spPr/>
        <p:txBody>
          <a:bodyPr/>
          <a:lstStyle/>
          <a:p>
            <a:r>
              <a:rPr lang="en-IE" b="1" dirty="0" smtClean="0">
                <a:latin typeface="Agency FB" panose="020B0503020202020204" pitchFamily="34" charset="0"/>
              </a:rPr>
              <a:t>Open education in the community</a:t>
            </a:r>
            <a:endParaRPr lang="en-GB" b="1" dirty="0">
              <a:latin typeface="Agency FB" panose="020B0503020202020204" pitchFamily="34" charset="0"/>
            </a:endParaRPr>
          </a:p>
        </p:txBody>
      </p:sp>
      <p:pic>
        <p:nvPicPr>
          <p:cNvPr id="3" name="Picture 2" descr="Logo for the Free University Brighton - education for love, not money" title="F.U.B"/>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332" y="1652789"/>
            <a:ext cx="4609336" cy="1518092"/>
          </a:xfrm>
          <a:prstGeom prst="rect">
            <a:avLst/>
          </a:prstGeom>
        </p:spPr>
      </p:pic>
      <p:pic>
        <p:nvPicPr>
          <p:cNvPr id="4" name="Picture 3" descr="Logo for the Social Science Centre, Lincoln" title="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3513966"/>
            <a:ext cx="6192688" cy="765762"/>
          </a:xfrm>
          <a:prstGeom prst="rect">
            <a:avLst/>
          </a:prstGeom>
        </p:spPr>
      </p:pic>
      <p:pic>
        <p:nvPicPr>
          <p:cNvPr id="5" name="Picture 4" descr="logo for the The Ragged Project: Knowledge if power but only when it is shared" title="The Ragged Projec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217" y="4716582"/>
            <a:ext cx="7527613" cy="1004995"/>
          </a:xfrm>
          <a:prstGeom prst="rect">
            <a:avLst/>
          </a:prstGeom>
        </p:spPr>
      </p:pic>
    </p:spTree>
    <p:extLst>
      <p:ext uri="{BB962C8B-B14F-4D97-AF65-F5344CB8AC3E}">
        <p14:creationId xmlns:p14="http://schemas.microsoft.com/office/powerpoint/2010/main" val="1636171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6416" y="6085149"/>
            <a:ext cx="768685" cy="728227"/>
          </a:xfrm>
        </p:spPr>
      </p:pic>
      <p:sp>
        <p:nvSpPr>
          <p:cNvPr id="2" name="Title 1"/>
          <p:cNvSpPr>
            <a:spLocks noGrp="1"/>
          </p:cNvSpPr>
          <p:nvPr>
            <p:ph type="title"/>
          </p:nvPr>
        </p:nvSpPr>
        <p:spPr>
          <a:xfrm>
            <a:off x="471590" y="1988840"/>
            <a:ext cx="8229168" cy="1142830"/>
          </a:xfrm>
        </p:spPr>
        <p:txBody>
          <a:bodyPr/>
          <a:lstStyle/>
          <a:p>
            <a:r>
              <a:rPr lang="en-GB" b="1" dirty="0" smtClean="0">
                <a:latin typeface="Agency FB" panose="020B0503020202020204" pitchFamily="34" charset="0"/>
              </a:rPr>
              <a:t>Why is open</a:t>
            </a:r>
            <a:r>
              <a:rPr lang="en-GB" b="1" baseline="0" dirty="0" smtClean="0">
                <a:latin typeface="Agency FB" panose="020B0503020202020204" pitchFamily="34" charset="0"/>
              </a:rPr>
              <a:t> education important?</a:t>
            </a:r>
            <a:endParaRPr lang="en-GB" b="1" dirty="0">
              <a:latin typeface="Agency FB" panose="020B0503020202020204" pitchFamily="34" charset="0"/>
            </a:endParaRPr>
          </a:p>
        </p:txBody>
      </p:sp>
    </p:spTree>
    <p:extLst>
      <p:ext uri="{BB962C8B-B14F-4D97-AF65-F5344CB8AC3E}">
        <p14:creationId xmlns:p14="http://schemas.microsoft.com/office/powerpoint/2010/main" val="2052326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versity-icon[1]">
  <a:themeElements>
    <a:clrScheme name="ThinkUHI-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nkUHI-Master">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hinkUHI-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nkUHI-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nkUHI-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nkUHI-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nkUHI-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nkUHI-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nkUHI-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nkUHI-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nkUHI-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nkUHI-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nkUHI-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nkUHI-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0C0"/>
      </a:hlink>
      <a:folHlink>
        <a:srgbClr val="0070C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2949575" rtl="0" eaLnBrk="1" fontAlgn="base" latinLnBrk="0" hangingPunct="1">
          <a:lnSpc>
            <a:spcPct val="100000"/>
          </a:lnSpc>
          <a:spcBef>
            <a:spcPct val="0"/>
          </a:spcBef>
          <a:spcAft>
            <a:spcPct val="0"/>
          </a:spcAft>
          <a:buClrTx/>
          <a:buSzTx/>
          <a:buFontTx/>
          <a:buNone/>
          <a:tabLst/>
          <a:defRPr kumimoji="0" lang="en-GB" sz="5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2949575" rtl="0" eaLnBrk="1" fontAlgn="base" latinLnBrk="0" hangingPunct="1">
          <a:lnSpc>
            <a:spcPct val="100000"/>
          </a:lnSpc>
          <a:spcBef>
            <a:spcPct val="0"/>
          </a:spcBef>
          <a:spcAft>
            <a:spcPct val="0"/>
          </a:spcAft>
          <a:buClrTx/>
          <a:buSzTx/>
          <a:buFontTx/>
          <a:buNone/>
          <a:tabLst/>
          <a:defRPr kumimoji="0" lang="en-GB" sz="5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university-icon[1]</Template>
  <TotalTime>3131</TotalTime>
  <Words>181</Words>
  <Application>Microsoft Office PowerPoint</Application>
  <PresentationFormat>On-screen Show (4:3)</PresentationFormat>
  <Paragraphs>45</Paragraphs>
  <Slides>23</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ＭＳ Ｐゴシック</vt:lpstr>
      <vt:lpstr>Agency FB</vt:lpstr>
      <vt:lpstr>Arial</vt:lpstr>
      <vt:lpstr>Calibri</vt:lpstr>
      <vt:lpstr>Latha</vt:lpstr>
      <vt:lpstr>Myriad Pro</vt:lpstr>
      <vt:lpstr>university-icon[1]</vt:lpstr>
      <vt:lpstr>2_Default Design</vt:lpstr>
      <vt:lpstr>   How inclusive is open education?  Keith Smyth  University of the Highlands and Islands @smythkrs  Lead Scotland Conference 9th June 2016     </vt:lpstr>
      <vt:lpstr>What we’ll explore… What do we mean by ‘open education’? Why is open education important? Really open online education Open education and disability Where might we go from here? </vt:lpstr>
      <vt:lpstr>Two framing propositions                                                                                                                              The most effective uses of technology in education are about providing spaces to create and engage                                                     Online technology is key to inclusive education, but we need to refocus the open education debate on physical spaces and locations </vt:lpstr>
      <vt:lpstr>What do we mean by ‘open education’? </vt:lpstr>
      <vt:lpstr>  Is it just about… Massive  Open  Online  Courses?</vt:lpstr>
      <vt:lpstr>The concept of ‘third space’</vt:lpstr>
      <vt:lpstr>Key characteristics of ‘third spaces’  Not work and not home  Neutral group where difference embraced  Social status is irrelevant Sharing of knowledge for a colletive good Bringing together those who may not meet Amplyfying issues beyond the ‘third space’</vt:lpstr>
      <vt:lpstr>Open education in the community</vt:lpstr>
      <vt:lpstr>Why is open education important?</vt:lpstr>
      <vt:lpstr>Education and social wellbeing</vt:lpstr>
      <vt:lpstr>Social outreach and inclusion</vt:lpstr>
      <vt:lpstr>Really open online education… </vt:lpstr>
      <vt:lpstr>Community Open Online Courses</vt:lpstr>
      <vt:lpstr>Thinking Digitally at Lead Scotland</vt:lpstr>
      <vt:lpstr>Open Educational Practices in Scotland</vt:lpstr>
      <vt:lpstr>Open education and disability </vt:lpstr>
      <vt:lpstr>PowerPoint Presentation</vt:lpstr>
      <vt:lpstr>Where might we go from here? </vt:lpstr>
      <vt:lpstr>Lelsey Riddoch, 12th Feb 2015</vt:lpstr>
      <vt:lpstr>Conceptual matrix for the Digital University </vt:lpstr>
      <vt:lpstr>Where digital meets local</vt:lpstr>
      <vt:lpstr>Reframing what open education means?</vt:lpstr>
      <vt:lpstr>And an invitation… </vt:lpstr>
    </vt:vector>
  </TitlesOfParts>
  <Company>UHI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Tinsley</dc:creator>
  <cp:lastModifiedBy>Rebecca Scarlett</cp:lastModifiedBy>
  <cp:revision>332</cp:revision>
  <cp:lastPrinted>2014-05-14T14:17:38Z</cp:lastPrinted>
  <dcterms:created xsi:type="dcterms:W3CDTF">2011-11-28T17:02:40Z</dcterms:created>
  <dcterms:modified xsi:type="dcterms:W3CDTF">2016-07-01T14:30:31Z</dcterms:modified>
</cp:coreProperties>
</file>