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257" r:id="rId6"/>
    <p:sldId id="258" r:id="rId7"/>
    <p:sldId id="260" r:id="rId8"/>
    <p:sldId id="262" r:id="rId9"/>
    <p:sldId id="261" r:id="rId10"/>
    <p:sldId id="264"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9A72F0-DA7F-57FF-53EB-5DA515FA5229}" v="500" dt="2025-02-18T16:29:13.690"/>
    <p1510:client id="{4638FB2D-7947-B975-7B10-810357477710}" v="68" dt="2025-02-18T15:46:48.512"/>
    <p1510:client id="{7134B802-ADCF-4689-B6B1-545648250D1D}" v="1150" dt="2025-02-18T15:35:58.2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7" d="100"/>
          <a:sy n="117" d="100"/>
        </p:scale>
        <p:origin x="318" y="114"/>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44F7C0-C509-4F23-B63B-DFE1922287EC}" type="datetimeFigureOut">
              <a:rPr lang="en-GB" smtClean="0"/>
              <a:t>19/02/2025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DAB3DF-1508-473E-B1E6-58CA0A8E6DAD}" type="slidenum">
              <a:rPr lang="en-GB" smtClean="0"/>
              <a:t>‹#›</a:t>
            </a:fld>
            <a:endParaRPr lang="en-GB"/>
          </a:p>
        </p:txBody>
      </p:sp>
    </p:spTree>
    <p:extLst>
      <p:ext uri="{BB962C8B-B14F-4D97-AF65-F5344CB8AC3E}">
        <p14:creationId xmlns:p14="http://schemas.microsoft.com/office/powerpoint/2010/main" val="956174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goodthingsfoundation.org/policy-and-research/research-and-evidence/research-2024/digital-inclusion-datasets"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Our cyber accessibility project covers six key areas, of which we’re going to look at three – providing accessible resources, delivering tutoring supported training</a:t>
            </a:r>
          </a:p>
          <a:p>
            <a:endParaRPr lang="en-GB"/>
          </a:p>
          <a:p>
            <a:r>
              <a:rPr lang="en-GB" sz="1800" b="0" i="0">
                <a:solidFill>
                  <a:srgbClr val="000000"/>
                </a:solidFill>
                <a:effectLst/>
                <a:latin typeface="WordVisi_MSFontService"/>
              </a:rPr>
              <a:t>creating a bridge between expert knowledge and disabled people</a:t>
            </a:r>
            <a:r>
              <a:rPr lang="en-GB" sz="1800" b="0" i="0">
                <a:solidFill>
                  <a:srgbClr val="000000"/>
                </a:solidFill>
                <a:effectLst/>
                <a:latin typeface="WordVisiPilcrow_MSFontService"/>
              </a:rPr>
              <a:t> </a:t>
            </a:r>
          </a:p>
          <a:p>
            <a:endParaRPr lang="en-GB" sz="1800" b="0" i="0">
              <a:solidFill>
                <a:srgbClr val="000000"/>
              </a:solidFill>
              <a:effectLst/>
              <a:latin typeface="WordVisiPilcrow_MSFontService"/>
            </a:endParaRPr>
          </a:p>
          <a:p>
            <a:r>
              <a:rPr lang="en-GB"/>
              <a:t>You might be wondering why this matters – what need is there for this project across Scotland?</a:t>
            </a:r>
          </a:p>
          <a:p>
            <a:endParaRPr lang="en-GB"/>
          </a:p>
          <a:p>
            <a:endParaRPr lang="en-GB"/>
          </a:p>
          <a:p>
            <a:r>
              <a:rPr lang="en-GB" b="0" i="0">
                <a:solidFill>
                  <a:srgbClr val="333333"/>
                </a:solidFill>
                <a:effectLst/>
                <a:latin typeface="Rubik"/>
              </a:rPr>
              <a:t>25% of people with a disability or health condition lack Foundation Essential Digital Skills (CDI)</a:t>
            </a:r>
          </a:p>
          <a:p>
            <a:r>
              <a:rPr lang="en-GB">
                <a:hlinkClick r:id="rId3"/>
              </a:rPr>
              <a:t>What We Know About Digital Inclusion | Good Things Foundation</a:t>
            </a:r>
            <a:endParaRPr lang="en-GB"/>
          </a:p>
          <a:p>
            <a:endParaRPr lang="en-GB"/>
          </a:p>
          <a:p>
            <a:r>
              <a:rPr lang="en-GB"/>
              <a:t>Cyber crime on rise</a:t>
            </a:r>
          </a:p>
          <a:p>
            <a:endParaRPr lang="en-GB"/>
          </a:p>
          <a:p>
            <a:r>
              <a:rPr lang="en-GB"/>
              <a:t>Won Digital Difference at Scottish Charity Awards, a clear sign that this is working</a:t>
            </a:r>
          </a:p>
          <a:p>
            <a:endParaRPr lang="en-GB"/>
          </a:p>
          <a:p>
            <a:r>
              <a:rPr lang="en-GB"/>
              <a:t>Linking silos of cyber resilience, online harms, and wider access</a:t>
            </a:r>
          </a:p>
          <a:p>
            <a:endParaRPr lang="en-GB"/>
          </a:p>
          <a:p>
            <a:r>
              <a:rPr lang="en-GB"/>
              <a:t>This is not one-off work – this empowers people to take the first steps to develop their skills and knowledge. And they can carry on developing those skills and knowledge </a:t>
            </a:r>
          </a:p>
        </p:txBody>
      </p:sp>
      <p:sp>
        <p:nvSpPr>
          <p:cNvPr id="4" name="Slide Number Placeholder 3"/>
          <p:cNvSpPr>
            <a:spLocks noGrp="1"/>
          </p:cNvSpPr>
          <p:nvPr>
            <p:ph type="sldNum" sz="quarter" idx="5"/>
          </p:nvPr>
        </p:nvSpPr>
        <p:spPr/>
        <p:txBody>
          <a:bodyPr/>
          <a:lstStyle/>
          <a:p>
            <a:fld id="{E9DAB3DF-1508-473E-B1E6-58CA0A8E6DAD}" type="slidenum">
              <a:rPr lang="en-GB" smtClean="0"/>
              <a:t>2</a:t>
            </a:fld>
            <a:endParaRPr lang="en-GB"/>
          </a:p>
        </p:txBody>
      </p:sp>
    </p:spTree>
    <p:extLst>
      <p:ext uri="{BB962C8B-B14F-4D97-AF65-F5344CB8AC3E}">
        <p14:creationId xmlns:p14="http://schemas.microsoft.com/office/powerpoint/2010/main" val="1666179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a:solidFill>
                  <a:srgbClr val="000000"/>
                </a:solidFill>
                <a:effectLst/>
                <a:latin typeface="Calibri" panose="020F0502020204030204" pitchFamily="34" charset="0"/>
              </a:rPr>
              <a:t>Our cyber project is all about developing skills and confidence in our learners. We know that the typical way of delivering information on cyber security – long, boring, and technical blog posts, documents and press releases – is not accessible for many people. Throughout the project we look at ways we can make this more accessible, and one of the ways we do this is through getting guidance from trusted sources, such as the NCSC, Police Scotland, and Take Five to Stop Fraud, and getting these turned into </a:t>
            </a:r>
            <a:r>
              <a:rPr lang="en-GB" sz="1200" b="0" i="0" u="none" strike="noStrike">
                <a:solidFill>
                  <a:srgbClr val="000000"/>
                </a:solidFill>
                <a:effectLst/>
                <a:latin typeface="Calibri" panose="020F0502020204030204" pitchFamily="34" charset="0"/>
              </a:rPr>
              <a:t>accessible formats, bridging the gap between expert knowledge and disabled people.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p>
          <a:p>
            <a:pPr marL="0" marR="0" lvl="0" indent="0" algn="l" defTabSz="914400" rtl="0" eaLnBrk="1" fontAlgn="auto" latinLnBrk="0" hangingPunct="1">
              <a:lnSpc>
                <a:spcPct val="100000"/>
              </a:lnSpc>
              <a:spcBef>
                <a:spcPts val="0"/>
              </a:spcBef>
              <a:spcAft>
                <a:spcPts val="0"/>
              </a:spcAft>
              <a:buClrTx/>
              <a:buSzTx/>
              <a:buFontTx/>
              <a:buNone/>
              <a:tabLst/>
              <a:defRPr/>
            </a:pPr>
            <a:r>
              <a:rPr lang="en-GB"/>
              <a:t>At present, we have 20 guides in Easy Read,16 BSL clips, and text and audio guides in 8 community languages. We have demand for more guides on every format, for our community language guides, we had demand for 36 different languages. </a:t>
            </a:r>
          </a:p>
          <a:p>
            <a:endParaRPr lang="en-GB"/>
          </a:p>
          <a:p>
            <a:r>
              <a:rPr lang="en-GB"/>
              <a:t>Now, if you are not familiar with these formats you might not know why we go through the effort of translating resources into Easy Read and BSL clips.</a:t>
            </a:r>
          </a:p>
          <a:p>
            <a:endParaRPr lang="en-GB"/>
          </a:p>
          <a:p>
            <a:endParaRPr lang="en-GB"/>
          </a:p>
          <a:p>
            <a:r>
              <a:rPr lang="en-GB" b="1" u="sng"/>
              <a:t>EXPLAINER</a:t>
            </a:r>
          </a:p>
          <a:p>
            <a:endParaRPr lang="en-GB"/>
          </a:p>
        </p:txBody>
      </p:sp>
      <p:sp>
        <p:nvSpPr>
          <p:cNvPr id="4" name="Slide Number Placeholder 3"/>
          <p:cNvSpPr>
            <a:spLocks noGrp="1"/>
          </p:cNvSpPr>
          <p:nvPr>
            <p:ph type="sldNum" sz="quarter" idx="5"/>
          </p:nvPr>
        </p:nvSpPr>
        <p:spPr/>
        <p:txBody>
          <a:bodyPr/>
          <a:lstStyle/>
          <a:p>
            <a:fld id="{E9DAB3DF-1508-473E-B1E6-58CA0A8E6DAD}" type="slidenum">
              <a:rPr lang="en-GB" smtClean="0"/>
              <a:t>3</a:t>
            </a:fld>
            <a:endParaRPr lang="en-GB"/>
          </a:p>
        </p:txBody>
      </p:sp>
    </p:spTree>
    <p:extLst>
      <p:ext uri="{BB962C8B-B14F-4D97-AF65-F5344CB8AC3E}">
        <p14:creationId xmlns:p14="http://schemas.microsoft.com/office/powerpoint/2010/main" val="23817429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Providing accessible resources is an excellent first step to helping build skills and confidence. But we also run tutor supported training sessions for members of the public. </a:t>
            </a:r>
          </a:p>
          <a:p>
            <a:endParaRPr lang="en-GB"/>
          </a:p>
          <a:p>
            <a:r>
              <a:rPr lang="en-GB"/>
              <a:t>We run the courses on a huge range of different topics, from the 6 key actions we need to take to secure our accounts, to deeper dives on specific fraud, like romance scams. These sessions are a great place for people to come along and learn something new, with every step they take being step away from becoming the victim of a cyber crime. </a:t>
            </a:r>
          </a:p>
          <a:p>
            <a:endParaRPr lang="en-GB"/>
          </a:p>
          <a:p>
            <a:pPr algn="l" rtl="0" fontAlgn="base"/>
            <a:r>
              <a:rPr lang="en-US" b="0" i="0" u="none" strike="noStrike">
                <a:solidFill>
                  <a:srgbClr val="000000"/>
                </a:solidFill>
                <a:effectLst/>
                <a:latin typeface="Calibri" panose="020F0502020204030204" pitchFamily="34" charset="0"/>
              </a:rPr>
              <a:t>We also run tutor supported webinars. These are friendly online spaces for members of the public to come along and learn about different aspects of staying safe online. We try and make these sessions as accessible as possible from the outset, but we also are happy to support individuals with additional support needs to attend, for example, we have run sessions with BSL interpretation for an audience member who requested them. </a:t>
            </a:r>
            <a:r>
              <a:rPr lang="en-US" b="0" i="0">
                <a:solidFill>
                  <a:srgbClr val="444444"/>
                </a:solidFill>
                <a:effectLst/>
                <a:latin typeface="Calibri" panose="020F0502020204030204" pitchFamily="34" charset="0"/>
              </a:rPr>
              <a:t>​</a:t>
            </a:r>
          </a:p>
          <a:p>
            <a:pPr algn="l" rtl="0" fontAlgn="base"/>
            <a:r>
              <a:rPr lang="en-US" b="0" i="0">
                <a:solidFill>
                  <a:srgbClr val="444444"/>
                </a:solidFill>
                <a:effectLst/>
                <a:latin typeface="Calibri" panose="020F0502020204030204" pitchFamily="34" charset="0"/>
              </a:rPr>
              <a:t>​</a:t>
            </a:r>
          </a:p>
          <a:p>
            <a:pPr algn="l" rtl="0" fontAlgn="base"/>
            <a:r>
              <a:rPr lang="en-US" b="0" i="0" u="none" strike="noStrike">
                <a:solidFill>
                  <a:srgbClr val="000000"/>
                </a:solidFill>
                <a:effectLst/>
                <a:latin typeface="Calibri" panose="020F0502020204030204" pitchFamily="34" charset="0"/>
              </a:rPr>
              <a:t>These sessions have plenty of time for Q&amp;A, so that people can ask the questions that are relevant to their own situations. </a:t>
            </a:r>
            <a:r>
              <a:rPr lang="en-US" b="0" i="0">
                <a:solidFill>
                  <a:srgbClr val="444444"/>
                </a:solidFill>
                <a:effectLst/>
                <a:latin typeface="Calibri" panose="020F0502020204030204" pitchFamily="34" charset="0"/>
              </a:rPr>
              <a:t>​</a:t>
            </a:r>
          </a:p>
          <a:p>
            <a:pPr algn="l" rtl="0" fontAlgn="base"/>
            <a:r>
              <a:rPr lang="en-US" b="0" i="0">
                <a:solidFill>
                  <a:srgbClr val="444444"/>
                </a:solidFill>
                <a:effectLst/>
                <a:latin typeface="Calibri" panose="020F0502020204030204" pitchFamily="34" charset="0"/>
              </a:rPr>
              <a:t>​</a:t>
            </a:r>
          </a:p>
          <a:p>
            <a:pPr algn="l" rtl="0" fontAlgn="base"/>
            <a:r>
              <a:rPr lang="en-US" b="0" i="0" u="none" strike="noStrike">
                <a:solidFill>
                  <a:srgbClr val="000000"/>
                </a:solidFill>
                <a:effectLst/>
                <a:latin typeface="Calibri" panose="020F0502020204030204" pitchFamily="34" charset="0"/>
              </a:rPr>
              <a:t>Each tutor supported webinar has a corresponding course on our online learning platform, where you can review the content at your leisure, and also access free resources (such as our Easy Read guides). </a:t>
            </a:r>
          </a:p>
          <a:p>
            <a:pPr algn="l" rtl="0" fontAlgn="base"/>
            <a:endParaRPr lang="en-US" b="0" i="0">
              <a:solidFill>
                <a:srgbClr val="444444"/>
              </a:solidFill>
              <a:effectLst/>
              <a:latin typeface="Calibri" panose="020F0502020204030204" pitchFamily="34" charset="0"/>
            </a:endParaRPr>
          </a:p>
          <a:p>
            <a:pPr algn="l" rtl="0" fontAlgn="base"/>
            <a:r>
              <a:rPr lang="en-US" b="0" i="0">
                <a:solidFill>
                  <a:srgbClr val="444444"/>
                </a:solidFill>
                <a:effectLst/>
                <a:latin typeface="Calibri" panose="020F0502020204030204" pitchFamily="34" charset="0"/>
              </a:rPr>
              <a:t>We are actually in the middle of Cyber Scotland Week 2025, so we have some tutor led training sessions running this week and next, and it’s well worth checking out the upcoming webinars page of our website if you are interested. </a:t>
            </a:r>
          </a:p>
          <a:p>
            <a:pPr algn="l" rtl="0" fontAlgn="base"/>
            <a:r>
              <a:rPr lang="en-US" b="0" i="0">
                <a:solidFill>
                  <a:srgbClr val="444444"/>
                </a:solidFill>
                <a:effectLst/>
                <a:latin typeface="Calibri" panose="020F0502020204030204" pitchFamily="34" charset="0"/>
              </a:rPr>
              <a:t>​</a:t>
            </a:r>
          </a:p>
          <a:p>
            <a:pPr algn="l" rtl="0" fontAlgn="base"/>
            <a:r>
              <a:rPr lang="en-US" b="0" i="0" u="none" strike="noStrike">
                <a:solidFill>
                  <a:srgbClr val="000000"/>
                </a:solidFill>
                <a:effectLst/>
                <a:latin typeface="Calibri" panose="020F0502020204030204" pitchFamily="34" charset="0"/>
              </a:rPr>
              <a:t>Alongside these public sessions, we also run tutor supported training the trainers sessions for </a:t>
            </a:r>
            <a:r>
              <a:rPr lang="en-US" b="0" i="0" u="none" strike="noStrike" err="1">
                <a:solidFill>
                  <a:srgbClr val="000000"/>
                </a:solidFill>
                <a:effectLst/>
                <a:latin typeface="Calibri" panose="020F0502020204030204" pitchFamily="34" charset="0"/>
              </a:rPr>
              <a:t>organisations</a:t>
            </a:r>
            <a:r>
              <a:rPr lang="en-US" b="0" i="0" u="none" strike="noStrike">
                <a:solidFill>
                  <a:srgbClr val="000000"/>
                </a:solidFill>
                <a:effectLst/>
                <a:latin typeface="Calibri" panose="020F0502020204030204" pitchFamily="34" charset="0"/>
              </a:rPr>
              <a:t>. Over the last five years, we’ve noted that people who work in roles providing support and care to disabled people are increasingly becoming relied on to give advice on staying safe online. This is leading to a lottery of digital support for disabled people. We are working to redress this by providing training to local authorities and third sector </a:t>
            </a:r>
            <a:r>
              <a:rPr lang="en-US" b="0" i="0" u="none" strike="noStrike" err="1">
                <a:solidFill>
                  <a:srgbClr val="000000"/>
                </a:solidFill>
                <a:effectLst/>
                <a:latin typeface="Calibri" panose="020F0502020204030204" pitchFamily="34" charset="0"/>
              </a:rPr>
              <a:t>organisations</a:t>
            </a:r>
            <a:r>
              <a:rPr lang="en-US" b="0" i="0" u="none" strike="noStrike">
                <a:solidFill>
                  <a:srgbClr val="000000"/>
                </a:solidFill>
                <a:effectLst/>
                <a:latin typeface="Calibri" panose="020F0502020204030204" pitchFamily="34" charset="0"/>
              </a:rPr>
              <a:t>, helping develop skills and confidence to effectively support disabled people. </a:t>
            </a:r>
          </a:p>
          <a:p>
            <a:pPr algn="l" rtl="0" fontAlgn="base"/>
            <a:endParaRPr lang="en-US" b="0" i="0" u="none" strike="noStrike">
              <a:solidFill>
                <a:srgbClr val="000000"/>
              </a:solidFill>
              <a:effectLst/>
              <a:latin typeface="Calibri" panose="020F0502020204030204" pitchFamily="34" charset="0"/>
            </a:endParaRPr>
          </a:p>
          <a:p>
            <a:pPr algn="l" rtl="0" fontAlgn="base"/>
            <a:r>
              <a:rPr lang="en-US" b="0" i="0" u="none" strike="noStrike">
                <a:solidFill>
                  <a:srgbClr val="000000"/>
                </a:solidFill>
                <a:effectLst/>
                <a:latin typeface="Calibri" panose="020F0502020204030204" pitchFamily="34" charset="0"/>
              </a:rPr>
              <a:t>Across this year, we have spoken to over 220 people at our public sessions, and have had an indirect reach to over 370 people on top of this. </a:t>
            </a:r>
          </a:p>
          <a:p>
            <a:pPr algn="l" rtl="0" fontAlgn="base"/>
            <a:endParaRPr lang="en-US" b="0" i="0" u="none" strike="noStrike">
              <a:solidFill>
                <a:srgbClr val="000000"/>
              </a:solidFill>
              <a:effectLst/>
              <a:latin typeface="Calibri" panose="020F0502020204030204" pitchFamily="34" charset="0"/>
            </a:endParaRPr>
          </a:p>
          <a:p>
            <a:pPr algn="l" rtl="0" fontAlgn="base"/>
            <a:r>
              <a:rPr lang="en-US" b="0" i="0" u="none" strike="noStrike">
                <a:solidFill>
                  <a:srgbClr val="000000"/>
                </a:solidFill>
                <a:effectLst/>
                <a:latin typeface="Calibri" panose="020F0502020204030204" pitchFamily="34" charset="0"/>
              </a:rPr>
              <a:t>Alongside all of this we provide formal learning opportunities – we run a SCQF</a:t>
            </a:r>
            <a:r>
              <a:rPr lang="en-US" b="0" i="0" u="none" strike="noStrike" baseline="0">
                <a:solidFill>
                  <a:srgbClr val="000000"/>
                </a:solidFill>
                <a:effectLst/>
                <a:latin typeface="Calibri" panose="020F0502020204030204" pitchFamily="34" charset="0"/>
              </a:rPr>
              <a:t> level 4 joint award in Cyber Security Fundamentals and Internet Safety. This joint award is designed to cover everything you need to know </a:t>
            </a:r>
            <a:r>
              <a:rPr lang="en-US" b="0" i="0" u="none" strike="noStrike" baseline="0" err="1">
                <a:solidFill>
                  <a:srgbClr val="000000"/>
                </a:solidFill>
                <a:effectLst/>
                <a:latin typeface="Calibri" panose="020F0502020204030204" pitchFamily="34" charset="0"/>
              </a:rPr>
              <a:t>ot</a:t>
            </a:r>
            <a:r>
              <a:rPr lang="en-US" b="0" i="0" u="none" strike="noStrike" baseline="0">
                <a:solidFill>
                  <a:srgbClr val="000000"/>
                </a:solidFill>
                <a:effectLst/>
                <a:latin typeface="Calibri" panose="020F0502020204030204" pitchFamily="34" charset="0"/>
              </a:rPr>
              <a:t> keep yourself safe online, and we have delivered this to 14 disabled people, with more groups starting this week. This qualification has been transformative, with one learner, who was long-term unemployed, using the confidence from this course to apply for and get their “dream job” in local government. </a:t>
            </a:r>
            <a:endParaRPr lang="en-US" b="0" i="0" u="none" strike="noStrike">
              <a:solidFill>
                <a:srgbClr val="000000"/>
              </a:solidFill>
              <a:effectLst/>
              <a:latin typeface="Calibri" panose="020F0502020204030204" pitchFamily="34" charset="0"/>
            </a:endParaRPr>
          </a:p>
        </p:txBody>
      </p:sp>
      <p:sp>
        <p:nvSpPr>
          <p:cNvPr id="4" name="Slide Number Placeholder 3"/>
          <p:cNvSpPr>
            <a:spLocks noGrp="1"/>
          </p:cNvSpPr>
          <p:nvPr>
            <p:ph type="sldNum" sz="quarter" idx="5"/>
          </p:nvPr>
        </p:nvSpPr>
        <p:spPr/>
        <p:txBody>
          <a:bodyPr/>
          <a:lstStyle/>
          <a:p>
            <a:fld id="{E9DAB3DF-1508-473E-B1E6-58CA0A8E6DAD}" type="slidenum">
              <a:rPr lang="en-GB" smtClean="0"/>
              <a:t>4</a:t>
            </a:fld>
            <a:endParaRPr lang="en-GB"/>
          </a:p>
        </p:txBody>
      </p:sp>
    </p:spTree>
    <p:extLst>
      <p:ext uri="{BB962C8B-B14F-4D97-AF65-F5344CB8AC3E}">
        <p14:creationId xmlns:p14="http://schemas.microsoft.com/office/powerpoint/2010/main" val="1704733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In one of our advisory group sessions, one of our contacts with Police Scotland mentioned that they were aware that Deaf people were being scammed. They asked us to link up with one of their sergeants, who was trying to reach members of the Deaf community.</a:t>
            </a:r>
          </a:p>
          <a:p>
            <a:r>
              <a:rPr lang="en-GB"/>
              <a:t>We reached out to partner organisations, and spoke to Scotland’s Ethnic Deaf Minority Community, a charity that works with people that speak a different sign language as their first language, and have had to learn BSL as a second, third, or fourth language. SEMDC’s service users can thus find written English very inaccessible.</a:t>
            </a:r>
          </a:p>
          <a:p>
            <a:r>
              <a:rPr lang="en-GB"/>
              <a:t>We organised an in person session with their service users to go over the some of the most important points raised by the National Cyber Security Centre. This involved me travelling down to Glasgow from the North Highlands.</a:t>
            </a:r>
          </a:p>
          <a:p>
            <a:r>
              <a:rPr lang="en-GB"/>
              <a:t>The reception with SEMDC was fantastic – their service users were extremely motivated to learn about cyber resilience, as they had struggled to access information on this before. Many of them had been the victim of a scam, or had a family member who had been.</a:t>
            </a:r>
          </a:p>
          <a:p>
            <a:r>
              <a:rPr lang="en-GB"/>
              <a:t>The result of this was that everyone who attended – including the interpreters – left with more knowledge and confidence around staying safe online.</a:t>
            </a:r>
          </a:p>
          <a:p>
            <a:r>
              <a:rPr lang="en-GB"/>
              <a:t>Not only this, but we will be running further sessions to upskill and empower their members, and we will also be delivering our formal qualification at SCQF level 4 to two of their members, so that they can act as trusted sources of knowledge in the community, cascading this important information on, helping to reach further into this community</a:t>
            </a:r>
          </a:p>
          <a:p>
            <a:endParaRPr lang="en-GB"/>
          </a:p>
          <a:p>
            <a:r>
              <a:rPr lang="en-GB" b="1" u="sng"/>
              <a:t>INSERT PIC FROM SEMDC</a:t>
            </a:r>
          </a:p>
        </p:txBody>
      </p:sp>
      <p:sp>
        <p:nvSpPr>
          <p:cNvPr id="4" name="Slide Number Placeholder 3"/>
          <p:cNvSpPr>
            <a:spLocks noGrp="1"/>
          </p:cNvSpPr>
          <p:nvPr>
            <p:ph type="sldNum" sz="quarter" idx="5"/>
          </p:nvPr>
        </p:nvSpPr>
        <p:spPr/>
        <p:txBody>
          <a:bodyPr/>
          <a:lstStyle/>
          <a:p>
            <a:fld id="{E9DAB3DF-1508-473E-B1E6-58CA0A8E6DAD}" type="slidenum">
              <a:rPr lang="en-GB" smtClean="0"/>
              <a:t>5</a:t>
            </a:fld>
            <a:endParaRPr lang="en-GB"/>
          </a:p>
        </p:txBody>
      </p:sp>
    </p:spTree>
    <p:extLst>
      <p:ext uri="{BB962C8B-B14F-4D97-AF65-F5344CB8AC3E}">
        <p14:creationId xmlns:p14="http://schemas.microsoft.com/office/powerpoint/2010/main" val="542927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a:p>
            <a:r>
              <a:rPr lang="en-GB"/>
              <a:t>It’s not enough for us to just provide resources and upskill members of the public, we also work with organisations to develop their content and strategies, advocating for ensuring disabled people are considered and included. </a:t>
            </a:r>
          </a:p>
          <a:p>
            <a:endParaRPr lang="en-GB"/>
          </a:p>
          <a:p>
            <a:r>
              <a:rPr lang="en-GB"/>
              <a:t>Blogs for Fearless</a:t>
            </a:r>
          </a:p>
          <a:p>
            <a:r>
              <a:rPr lang="en-GB"/>
              <a:t>Blog for </a:t>
            </a:r>
            <a:r>
              <a:rPr lang="en-GB" err="1"/>
              <a:t>Youthlink</a:t>
            </a:r>
            <a:r>
              <a:rPr lang="en-GB"/>
              <a:t> Scotland</a:t>
            </a:r>
          </a:p>
        </p:txBody>
      </p:sp>
      <p:sp>
        <p:nvSpPr>
          <p:cNvPr id="4" name="Slide Number Placeholder 3"/>
          <p:cNvSpPr>
            <a:spLocks noGrp="1"/>
          </p:cNvSpPr>
          <p:nvPr>
            <p:ph type="sldNum" sz="quarter" idx="5"/>
          </p:nvPr>
        </p:nvSpPr>
        <p:spPr/>
        <p:txBody>
          <a:bodyPr/>
          <a:lstStyle/>
          <a:p>
            <a:fld id="{E9DAB3DF-1508-473E-B1E6-58CA0A8E6DAD}" type="slidenum">
              <a:rPr lang="en-GB" smtClean="0"/>
              <a:t>6</a:t>
            </a:fld>
            <a:endParaRPr lang="en-GB"/>
          </a:p>
        </p:txBody>
      </p:sp>
    </p:spTree>
    <p:extLst>
      <p:ext uri="{BB962C8B-B14F-4D97-AF65-F5344CB8AC3E}">
        <p14:creationId xmlns:p14="http://schemas.microsoft.com/office/powerpoint/2010/main" val="3576928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This is some feedback we received from an organisation we worked with, showing how the work we’re doing is creating positive impacts across the sector. </a:t>
            </a:r>
          </a:p>
        </p:txBody>
      </p:sp>
      <p:sp>
        <p:nvSpPr>
          <p:cNvPr id="4" name="Slide Number Placeholder 3"/>
          <p:cNvSpPr>
            <a:spLocks noGrp="1"/>
          </p:cNvSpPr>
          <p:nvPr>
            <p:ph type="sldNum" sz="quarter" idx="5"/>
          </p:nvPr>
        </p:nvSpPr>
        <p:spPr/>
        <p:txBody>
          <a:bodyPr/>
          <a:lstStyle/>
          <a:p>
            <a:fld id="{E9DAB3DF-1508-473E-B1E6-58CA0A8E6DAD}" type="slidenum">
              <a:rPr lang="en-GB" smtClean="0"/>
              <a:t>7</a:t>
            </a:fld>
            <a:endParaRPr lang="en-GB"/>
          </a:p>
        </p:txBody>
      </p:sp>
    </p:spTree>
    <p:extLst>
      <p:ext uri="{BB962C8B-B14F-4D97-AF65-F5344CB8AC3E}">
        <p14:creationId xmlns:p14="http://schemas.microsoft.com/office/powerpoint/2010/main" val="660251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9DAB3DF-1508-473E-B1E6-58CA0A8E6DAD}" type="slidenum">
              <a:rPr lang="en-GB" smtClean="0"/>
              <a:t>8</a:t>
            </a:fld>
            <a:endParaRPr lang="en-GB"/>
          </a:p>
        </p:txBody>
      </p:sp>
    </p:spTree>
    <p:extLst>
      <p:ext uri="{BB962C8B-B14F-4D97-AF65-F5344CB8AC3E}">
        <p14:creationId xmlns:p14="http://schemas.microsoft.com/office/powerpoint/2010/main" val="3251057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D0992-1437-0343-F2C7-6C5B1C8B90E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13F3DA1-CE71-E523-53DC-E0409B94D1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A65F871-9A78-DBF5-3C23-1EEB4CCA75DA}"/>
              </a:ext>
            </a:extLst>
          </p:cNvPr>
          <p:cNvSpPr>
            <a:spLocks noGrp="1"/>
          </p:cNvSpPr>
          <p:nvPr>
            <p:ph type="dt" sz="half" idx="10"/>
          </p:nvPr>
        </p:nvSpPr>
        <p:spPr/>
        <p:txBody>
          <a:bodyPr/>
          <a:lstStyle/>
          <a:p>
            <a:fld id="{DB1ED840-5974-4F05-8852-3CE2F5F44739}" type="datetimeFigureOut">
              <a:rPr lang="en-GB" smtClean="0"/>
              <a:t>19/02/2025</a:t>
            </a:fld>
            <a:endParaRPr lang="en-GB"/>
          </a:p>
        </p:txBody>
      </p:sp>
      <p:sp>
        <p:nvSpPr>
          <p:cNvPr id="5" name="Footer Placeholder 4">
            <a:extLst>
              <a:ext uri="{FF2B5EF4-FFF2-40B4-BE49-F238E27FC236}">
                <a16:creationId xmlns:a16="http://schemas.microsoft.com/office/drawing/2014/main" id="{F87EB3A9-7AD5-6CB5-8E92-1CDFA0FCAF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5F82D14-1E8C-6523-340A-FF78EAA233EC}"/>
              </a:ext>
            </a:extLst>
          </p:cNvPr>
          <p:cNvSpPr>
            <a:spLocks noGrp="1"/>
          </p:cNvSpPr>
          <p:nvPr>
            <p:ph type="sldNum" sz="quarter" idx="12"/>
          </p:nvPr>
        </p:nvSpPr>
        <p:spPr/>
        <p:txBody>
          <a:bodyPr/>
          <a:lstStyle/>
          <a:p>
            <a:fld id="{523A6895-B413-4673-9DB9-513DE9C81B8B}" type="slidenum">
              <a:rPr lang="en-GB" smtClean="0"/>
              <a:t>‹#›</a:t>
            </a:fld>
            <a:endParaRPr lang="en-GB"/>
          </a:p>
        </p:txBody>
      </p:sp>
    </p:spTree>
    <p:extLst>
      <p:ext uri="{BB962C8B-B14F-4D97-AF65-F5344CB8AC3E}">
        <p14:creationId xmlns:p14="http://schemas.microsoft.com/office/powerpoint/2010/main" val="1015084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6C847-338E-E594-C374-19E9D75BABB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63C3FA2-A2B8-889B-8141-51BCF4301B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592ED29-55EC-0418-C6E6-FE36BC9E4149}"/>
              </a:ext>
            </a:extLst>
          </p:cNvPr>
          <p:cNvSpPr>
            <a:spLocks noGrp="1"/>
          </p:cNvSpPr>
          <p:nvPr>
            <p:ph type="dt" sz="half" idx="10"/>
          </p:nvPr>
        </p:nvSpPr>
        <p:spPr/>
        <p:txBody>
          <a:bodyPr/>
          <a:lstStyle/>
          <a:p>
            <a:fld id="{DB1ED840-5974-4F05-8852-3CE2F5F44739}" type="datetimeFigureOut">
              <a:rPr lang="en-GB" smtClean="0"/>
              <a:t>19/02/2025</a:t>
            </a:fld>
            <a:endParaRPr lang="en-GB"/>
          </a:p>
        </p:txBody>
      </p:sp>
      <p:sp>
        <p:nvSpPr>
          <p:cNvPr id="5" name="Footer Placeholder 4">
            <a:extLst>
              <a:ext uri="{FF2B5EF4-FFF2-40B4-BE49-F238E27FC236}">
                <a16:creationId xmlns:a16="http://schemas.microsoft.com/office/drawing/2014/main" id="{49AF49FD-CB2F-F79F-8B4E-FE364580567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5AF632-CDFD-8D36-13C2-788552F96427}"/>
              </a:ext>
            </a:extLst>
          </p:cNvPr>
          <p:cNvSpPr>
            <a:spLocks noGrp="1"/>
          </p:cNvSpPr>
          <p:nvPr>
            <p:ph type="sldNum" sz="quarter" idx="12"/>
          </p:nvPr>
        </p:nvSpPr>
        <p:spPr/>
        <p:txBody>
          <a:bodyPr/>
          <a:lstStyle/>
          <a:p>
            <a:fld id="{523A6895-B413-4673-9DB9-513DE9C81B8B}" type="slidenum">
              <a:rPr lang="en-GB" smtClean="0"/>
              <a:t>‹#›</a:t>
            </a:fld>
            <a:endParaRPr lang="en-GB"/>
          </a:p>
        </p:txBody>
      </p:sp>
    </p:spTree>
    <p:extLst>
      <p:ext uri="{BB962C8B-B14F-4D97-AF65-F5344CB8AC3E}">
        <p14:creationId xmlns:p14="http://schemas.microsoft.com/office/powerpoint/2010/main" val="925786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F1C737-6F10-E71F-FB05-076033356F8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0ACA313-54B9-C59E-8EED-DA330D72A6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E5A15F-BFB3-3370-626A-4EC329DFCD3F}"/>
              </a:ext>
            </a:extLst>
          </p:cNvPr>
          <p:cNvSpPr>
            <a:spLocks noGrp="1"/>
          </p:cNvSpPr>
          <p:nvPr>
            <p:ph type="dt" sz="half" idx="10"/>
          </p:nvPr>
        </p:nvSpPr>
        <p:spPr/>
        <p:txBody>
          <a:bodyPr/>
          <a:lstStyle/>
          <a:p>
            <a:fld id="{DB1ED840-5974-4F05-8852-3CE2F5F44739}" type="datetimeFigureOut">
              <a:rPr lang="en-GB" smtClean="0"/>
              <a:t>19/02/2025</a:t>
            </a:fld>
            <a:endParaRPr lang="en-GB"/>
          </a:p>
        </p:txBody>
      </p:sp>
      <p:sp>
        <p:nvSpPr>
          <p:cNvPr id="5" name="Footer Placeholder 4">
            <a:extLst>
              <a:ext uri="{FF2B5EF4-FFF2-40B4-BE49-F238E27FC236}">
                <a16:creationId xmlns:a16="http://schemas.microsoft.com/office/drawing/2014/main" id="{2676E3BE-E1CC-FAE5-EC9E-B76036D5E9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F40DED-8A81-0FC2-252C-27190632AF36}"/>
              </a:ext>
            </a:extLst>
          </p:cNvPr>
          <p:cNvSpPr>
            <a:spLocks noGrp="1"/>
          </p:cNvSpPr>
          <p:nvPr>
            <p:ph type="sldNum" sz="quarter" idx="12"/>
          </p:nvPr>
        </p:nvSpPr>
        <p:spPr/>
        <p:txBody>
          <a:bodyPr/>
          <a:lstStyle/>
          <a:p>
            <a:fld id="{523A6895-B413-4673-9DB9-513DE9C81B8B}" type="slidenum">
              <a:rPr lang="en-GB" smtClean="0"/>
              <a:t>‹#›</a:t>
            </a:fld>
            <a:endParaRPr lang="en-GB"/>
          </a:p>
        </p:txBody>
      </p:sp>
    </p:spTree>
    <p:extLst>
      <p:ext uri="{BB962C8B-B14F-4D97-AF65-F5344CB8AC3E}">
        <p14:creationId xmlns:p14="http://schemas.microsoft.com/office/powerpoint/2010/main" val="1819439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ABFD7-EC2D-9131-E0B4-C6F9191450A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6350DF5-8675-95C4-94D7-03FE2FB769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812F9B-33F5-352C-1343-3533F9A53051}"/>
              </a:ext>
            </a:extLst>
          </p:cNvPr>
          <p:cNvSpPr>
            <a:spLocks noGrp="1"/>
          </p:cNvSpPr>
          <p:nvPr>
            <p:ph type="dt" sz="half" idx="10"/>
          </p:nvPr>
        </p:nvSpPr>
        <p:spPr/>
        <p:txBody>
          <a:bodyPr/>
          <a:lstStyle/>
          <a:p>
            <a:fld id="{DB1ED840-5974-4F05-8852-3CE2F5F44739}" type="datetimeFigureOut">
              <a:rPr lang="en-GB" smtClean="0"/>
              <a:t>19/02/2025</a:t>
            </a:fld>
            <a:endParaRPr lang="en-GB"/>
          </a:p>
        </p:txBody>
      </p:sp>
      <p:sp>
        <p:nvSpPr>
          <p:cNvPr id="5" name="Footer Placeholder 4">
            <a:extLst>
              <a:ext uri="{FF2B5EF4-FFF2-40B4-BE49-F238E27FC236}">
                <a16:creationId xmlns:a16="http://schemas.microsoft.com/office/drawing/2014/main" id="{11C4A4F9-F7E1-89FD-1E60-725047F6707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781A17-A8F4-E996-0CF7-F599D948C09D}"/>
              </a:ext>
            </a:extLst>
          </p:cNvPr>
          <p:cNvSpPr>
            <a:spLocks noGrp="1"/>
          </p:cNvSpPr>
          <p:nvPr>
            <p:ph type="sldNum" sz="quarter" idx="12"/>
          </p:nvPr>
        </p:nvSpPr>
        <p:spPr/>
        <p:txBody>
          <a:bodyPr/>
          <a:lstStyle/>
          <a:p>
            <a:fld id="{523A6895-B413-4673-9DB9-513DE9C81B8B}" type="slidenum">
              <a:rPr lang="en-GB" smtClean="0"/>
              <a:t>‹#›</a:t>
            </a:fld>
            <a:endParaRPr lang="en-GB"/>
          </a:p>
        </p:txBody>
      </p:sp>
    </p:spTree>
    <p:extLst>
      <p:ext uri="{BB962C8B-B14F-4D97-AF65-F5344CB8AC3E}">
        <p14:creationId xmlns:p14="http://schemas.microsoft.com/office/powerpoint/2010/main" val="1271357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4B031-2A59-F48A-E3F1-57261564BF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130482A-6137-F77B-A95C-3570C08846A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2D753A-0A1E-570E-F5A7-E0FABF2ABA65}"/>
              </a:ext>
            </a:extLst>
          </p:cNvPr>
          <p:cNvSpPr>
            <a:spLocks noGrp="1"/>
          </p:cNvSpPr>
          <p:nvPr>
            <p:ph type="dt" sz="half" idx="10"/>
          </p:nvPr>
        </p:nvSpPr>
        <p:spPr/>
        <p:txBody>
          <a:bodyPr/>
          <a:lstStyle/>
          <a:p>
            <a:fld id="{DB1ED840-5974-4F05-8852-3CE2F5F44739}" type="datetimeFigureOut">
              <a:rPr lang="en-GB" smtClean="0"/>
              <a:t>19/02/2025</a:t>
            </a:fld>
            <a:endParaRPr lang="en-GB"/>
          </a:p>
        </p:txBody>
      </p:sp>
      <p:sp>
        <p:nvSpPr>
          <p:cNvPr id="5" name="Footer Placeholder 4">
            <a:extLst>
              <a:ext uri="{FF2B5EF4-FFF2-40B4-BE49-F238E27FC236}">
                <a16:creationId xmlns:a16="http://schemas.microsoft.com/office/drawing/2014/main" id="{65E85B70-F02F-1149-B9E7-09FA814A28E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DB3E634-2F3D-ECE7-5572-8C04F552A8D5}"/>
              </a:ext>
            </a:extLst>
          </p:cNvPr>
          <p:cNvSpPr>
            <a:spLocks noGrp="1"/>
          </p:cNvSpPr>
          <p:nvPr>
            <p:ph type="sldNum" sz="quarter" idx="12"/>
          </p:nvPr>
        </p:nvSpPr>
        <p:spPr/>
        <p:txBody>
          <a:bodyPr/>
          <a:lstStyle/>
          <a:p>
            <a:fld id="{523A6895-B413-4673-9DB9-513DE9C81B8B}" type="slidenum">
              <a:rPr lang="en-GB" smtClean="0"/>
              <a:t>‹#›</a:t>
            </a:fld>
            <a:endParaRPr lang="en-GB"/>
          </a:p>
        </p:txBody>
      </p:sp>
    </p:spTree>
    <p:extLst>
      <p:ext uri="{BB962C8B-B14F-4D97-AF65-F5344CB8AC3E}">
        <p14:creationId xmlns:p14="http://schemas.microsoft.com/office/powerpoint/2010/main" val="3284704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EAC64-40FE-199D-10C6-49E29F22258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BA892E2-4079-11A0-4533-2ABCE3AC21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88B3635-0C3C-DED1-649C-5CB7C7C370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5A6C674-7F36-C400-ACAF-4F4C1C87A358}"/>
              </a:ext>
            </a:extLst>
          </p:cNvPr>
          <p:cNvSpPr>
            <a:spLocks noGrp="1"/>
          </p:cNvSpPr>
          <p:nvPr>
            <p:ph type="dt" sz="half" idx="10"/>
          </p:nvPr>
        </p:nvSpPr>
        <p:spPr/>
        <p:txBody>
          <a:bodyPr/>
          <a:lstStyle/>
          <a:p>
            <a:fld id="{DB1ED840-5974-4F05-8852-3CE2F5F44739}" type="datetimeFigureOut">
              <a:rPr lang="en-GB" smtClean="0"/>
              <a:t>19/02/2025</a:t>
            </a:fld>
            <a:endParaRPr lang="en-GB"/>
          </a:p>
        </p:txBody>
      </p:sp>
      <p:sp>
        <p:nvSpPr>
          <p:cNvPr id="6" name="Footer Placeholder 5">
            <a:extLst>
              <a:ext uri="{FF2B5EF4-FFF2-40B4-BE49-F238E27FC236}">
                <a16:creationId xmlns:a16="http://schemas.microsoft.com/office/drawing/2014/main" id="{96A8BC53-ED13-3E3F-E24A-E21C12CAC90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2A3DAF2-48C2-2318-6D84-7FA354607CA3}"/>
              </a:ext>
            </a:extLst>
          </p:cNvPr>
          <p:cNvSpPr>
            <a:spLocks noGrp="1"/>
          </p:cNvSpPr>
          <p:nvPr>
            <p:ph type="sldNum" sz="quarter" idx="12"/>
          </p:nvPr>
        </p:nvSpPr>
        <p:spPr/>
        <p:txBody>
          <a:bodyPr/>
          <a:lstStyle/>
          <a:p>
            <a:fld id="{523A6895-B413-4673-9DB9-513DE9C81B8B}" type="slidenum">
              <a:rPr lang="en-GB" smtClean="0"/>
              <a:t>‹#›</a:t>
            </a:fld>
            <a:endParaRPr lang="en-GB"/>
          </a:p>
        </p:txBody>
      </p:sp>
    </p:spTree>
    <p:extLst>
      <p:ext uri="{BB962C8B-B14F-4D97-AF65-F5344CB8AC3E}">
        <p14:creationId xmlns:p14="http://schemas.microsoft.com/office/powerpoint/2010/main" val="1870497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1440A-0D27-5AA8-3637-47B5732E3D5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7741CE0-9E3F-6B81-7267-4122A730F5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5A63620-05A4-FD18-35BD-F46F792203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71B359D-7C1D-AF56-FB07-33A5087757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784FA8-0059-132D-4931-2C447F07E08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7FFC13B-E39E-F056-8616-39BE4AA46CAA}"/>
              </a:ext>
            </a:extLst>
          </p:cNvPr>
          <p:cNvSpPr>
            <a:spLocks noGrp="1"/>
          </p:cNvSpPr>
          <p:nvPr>
            <p:ph type="dt" sz="half" idx="10"/>
          </p:nvPr>
        </p:nvSpPr>
        <p:spPr/>
        <p:txBody>
          <a:bodyPr/>
          <a:lstStyle/>
          <a:p>
            <a:fld id="{DB1ED840-5974-4F05-8852-3CE2F5F44739}" type="datetimeFigureOut">
              <a:rPr lang="en-GB" smtClean="0"/>
              <a:t>19/02/2025</a:t>
            </a:fld>
            <a:endParaRPr lang="en-GB"/>
          </a:p>
        </p:txBody>
      </p:sp>
      <p:sp>
        <p:nvSpPr>
          <p:cNvPr id="8" name="Footer Placeholder 7">
            <a:extLst>
              <a:ext uri="{FF2B5EF4-FFF2-40B4-BE49-F238E27FC236}">
                <a16:creationId xmlns:a16="http://schemas.microsoft.com/office/drawing/2014/main" id="{7189FFC0-6E8B-637E-4A6F-7A39948755C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AE18259-60D0-6BC1-580E-0DA2B5F5E0E6}"/>
              </a:ext>
            </a:extLst>
          </p:cNvPr>
          <p:cNvSpPr>
            <a:spLocks noGrp="1"/>
          </p:cNvSpPr>
          <p:nvPr>
            <p:ph type="sldNum" sz="quarter" idx="12"/>
          </p:nvPr>
        </p:nvSpPr>
        <p:spPr/>
        <p:txBody>
          <a:bodyPr/>
          <a:lstStyle/>
          <a:p>
            <a:fld id="{523A6895-B413-4673-9DB9-513DE9C81B8B}" type="slidenum">
              <a:rPr lang="en-GB" smtClean="0"/>
              <a:t>‹#›</a:t>
            </a:fld>
            <a:endParaRPr lang="en-GB"/>
          </a:p>
        </p:txBody>
      </p:sp>
    </p:spTree>
    <p:extLst>
      <p:ext uri="{BB962C8B-B14F-4D97-AF65-F5344CB8AC3E}">
        <p14:creationId xmlns:p14="http://schemas.microsoft.com/office/powerpoint/2010/main" val="3546296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6FC02-B48A-11CD-84C0-A12BB2D1474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3E8E592-C57F-00AB-6C40-80984DDF5D0A}"/>
              </a:ext>
            </a:extLst>
          </p:cNvPr>
          <p:cNvSpPr>
            <a:spLocks noGrp="1"/>
          </p:cNvSpPr>
          <p:nvPr>
            <p:ph type="dt" sz="half" idx="10"/>
          </p:nvPr>
        </p:nvSpPr>
        <p:spPr/>
        <p:txBody>
          <a:bodyPr/>
          <a:lstStyle/>
          <a:p>
            <a:fld id="{DB1ED840-5974-4F05-8852-3CE2F5F44739}" type="datetimeFigureOut">
              <a:rPr lang="en-GB" smtClean="0"/>
              <a:t>19/02/2025</a:t>
            </a:fld>
            <a:endParaRPr lang="en-GB"/>
          </a:p>
        </p:txBody>
      </p:sp>
      <p:sp>
        <p:nvSpPr>
          <p:cNvPr id="4" name="Footer Placeholder 3">
            <a:extLst>
              <a:ext uri="{FF2B5EF4-FFF2-40B4-BE49-F238E27FC236}">
                <a16:creationId xmlns:a16="http://schemas.microsoft.com/office/drawing/2014/main" id="{E1635285-B788-F6EE-C2CC-96567111B9A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5EEE1A0-12EF-EF52-7E1B-2AFEB5A79465}"/>
              </a:ext>
            </a:extLst>
          </p:cNvPr>
          <p:cNvSpPr>
            <a:spLocks noGrp="1"/>
          </p:cNvSpPr>
          <p:nvPr>
            <p:ph type="sldNum" sz="quarter" idx="12"/>
          </p:nvPr>
        </p:nvSpPr>
        <p:spPr/>
        <p:txBody>
          <a:bodyPr/>
          <a:lstStyle/>
          <a:p>
            <a:fld id="{523A6895-B413-4673-9DB9-513DE9C81B8B}" type="slidenum">
              <a:rPr lang="en-GB" smtClean="0"/>
              <a:t>‹#›</a:t>
            </a:fld>
            <a:endParaRPr lang="en-GB"/>
          </a:p>
        </p:txBody>
      </p:sp>
    </p:spTree>
    <p:extLst>
      <p:ext uri="{BB962C8B-B14F-4D97-AF65-F5344CB8AC3E}">
        <p14:creationId xmlns:p14="http://schemas.microsoft.com/office/powerpoint/2010/main" val="635050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34C1FF-30DE-181C-F7AA-64F2F6ABABB3}"/>
              </a:ext>
            </a:extLst>
          </p:cNvPr>
          <p:cNvSpPr>
            <a:spLocks noGrp="1"/>
          </p:cNvSpPr>
          <p:nvPr>
            <p:ph type="dt" sz="half" idx="10"/>
          </p:nvPr>
        </p:nvSpPr>
        <p:spPr/>
        <p:txBody>
          <a:bodyPr/>
          <a:lstStyle/>
          <a:p>
            <a:fld id="{DB1ED840-5974-4F05-8852-3CE2F5F44739}" type="datetimeFigureOut">
              <a:rPr lang="en-GB" smtClean="0"/>
              <a:t>19/02/2025</a:t>
            </a:fld>
            <a:endParaRPr lang="en-GB"/>
          </a:p>
        </p:txBody>
      </p:sp>
      <p:sp>
        <p:nvSpPr>
          <p:cNvPr id="3" name="Footer Placeholder 2">
            <a:extLst>
              <a:ext uri="{FF2B5EF4-FFF2-40B4-BE49-F238E27FC236}">
                <a16:creationId xmlns:a16="http://schemas.microsoft.com/office/drawing/2014/main" id="{03BB0A97-935B-652B-C4E8-8986457BC69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5EE8174-6603-EC64-2FDD-8E65ABF6BE12}"/>
              </a:ext>
            </a:extLst>
          </p:cNvPr>
          <p:cNvSpPr>
            <a:spLocks noGrp="1"/>
          </p:cNvSpPr>
          <p:nvPr>
            <p:ph type="sldNum" sz="quarter" idx="12"/>
          </p:nvPr>
        </p:nvSpPr>
        <p:spPr/>
        <p:txBody>
          <a:bodyPr/>
          <a:lstStyle/>
          <a:p>
            <a:fld id="{523A6895-B413-4673-9DB9-513DE9C81B8B}" type="slidenum">
              <a:rPr lang="en-GB" smtClean="0"/>
              <a:t>‹#›</a:t>
            </a:fld>
            <a:endParaRPr lang="en-GB"/>
          </a:p>
        </p:txBody>
      </p:sp>
    </p:spTree>
    <p:extLst>
      <p:ext uri="{BB962C8B-B14F-4D97-AF65-F5344CB8AC3E}">
        <p14:creationId xmlns:p14="http://schemas.microsoft.com/office/powerpoint/2010/main" val="4006850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181BD-2080-84EB-E46E-2347F97039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A29840A-A26C-0C1C-CDD1-A243D8CD21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30B10EC-D2A1-C1AF-CF31-442255F58B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FC9098-71B9-9235-51DA-BEEE69D58E3D}"/>
              </a:ext>
            </a:extLst>
          </p:cNvPr>
          <p:cNvSpPr>
            <a:spLocks noGrp="1"/>
          </p:cNvSpPr>
          <p:nvPr>
            <p:ph type="dt" sz="half" idx="10"/>
          </p:nvPr>
        </p:nvSpPr>
        <p:spPr/>
        <p:txBody>
          <a:bodyPr/>
          <a:lstStyle/>
          <a:p>
            <a:fld id="{DB1ED840-5974-4F05-8852-3CE2F5F44739}" type="datetimeFigureOut">
              <a:rPr lang="en-GB" smtClean="0"/>
              <a:t>19/02/2025</a:t>
            </a:fld>
            <a:endParaRPr lang="en-GB"/>
          </a:p>
        </p:txBody>
      </p:sp>
      <p:sp>
        <p:nvSpPr>
          <p:cNvPr id="6" name="Footer Placeholder 5">
            <a:extLst>
              <a:ext uri="{FF2B5EF4-FFF2-40B4-BE49-F238E27FC236}">
                <a16:creationId xmlns:a16="http://schemas.microsoft.com/office/drawing/2014/main" id="{A2BB6482-0F25-8DAA-36C9-53C26BEE6E6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B1221C9-26DF-5389-20BC-CF34D0590B33}"/>
              </a:ext>
            </a:extLst>
          </p:cNvPr>
          <p:cNvSpPr>
            <a:spLocks noGrp="1"/>
          </p:cNvSpPr>
          <p:nvPr>
            <p:ph type="sldNum" sz="quarter" idx="12"/>
          </p:nvPr>
        </p:nvSpPr>
        <p:spPr/>
        <p:txBody>
          <a:bodyPr/>
          <a:lstStyle/>
          <a:p>
            <a:fld id="{523A6895-B413-4673-9DB9-513DE9C81B8B}" type="slidenum">
              <a:rPr lang="en-GB" smtClean="0"/>
              <a:t>‹#›</a:t>
            </a:fld>
            <a:endParaRPr lang="en-GB"/>
          </a:p>
        </p:txBody>
      </p:sp>
    </p:spTree>
    <p:extLst>
      <p:ext uri="{BB962C8B-B14F-4D97-AF65-F5344CB8AC3E}">
        <p14:creationId xmlns:p14="http://schemas.microsoft.com/office/powerpoint/2010/main" val="2852206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61FE1-AE1C-D548-C63C-926D1FF944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D6B4387-4F01-E2AE-8A80-DFA74F900D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6380D3E-F750-3CC7-4CA6-E3309ADF0B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CEFA1A-F641-8B25-D9B5-7A61662CAD09}"/>
              </a:ext>
            </a:extLst>
          </p:cNvPr>
          <p:cNvSpPr>
            <a:spLocks noGrp="1"/>
          </p:cNvSpPr>
          <p:nvPr>
            <p:ph type="dt" sz="half" idx="10"/>
          </p:nvPr>
        </p:nvSpPr>
        <p:spPr/>
        <p:txBody>
          <a:bodyPr/>
          <a:lstStyle/>
          <a:p>
            <a:fld id="{DB1ED840-5974-4F05-8852-3CE2F5F44739}" type="datetimeFigureOut">
              <a:rPr lang="en-GB" smtClean="0"/>
              <a:t>19/02/2025</a:t>
            </a:fld>
            <a:endParaRPr lang="en-GB"/>
          </a:p>
        </p:txBody>
      </p:sp>
      <p:sp>
        <p:nvSpPr>
          <p:cNvPr id="6" name="Footer Placeholder 5">
            <a:extLst>
              <a:ext uri="{FF2B5EF4-FFF2-40B4-BE49-F238E27FC236}">
                <a16:creationId xmlns:a16="http://schemas.microsoft.com/office/drawing/2014/main" id="{CF2F4EA6-5736-5656-8C6C-6F88644F9C9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8C82D5B-0741-A2F6-10AD-7C1B63187A4A}"/>
              </a:ext>
            </a:extLst>
          </p:cNvPr>
          <p:cNvSpPr>
            <a:spLocks noGrp="1"/>
          </p:cNvSpPr>
          <p:nvPr>
            <p:ph type="sldNum" sz="quarter" idx="12"/>
          </p:nvPr>
        </p:nvSpPr>
        <p:spPr/>
        <p:txBody>
          <a:bodyPr/>
          <a:lstStyle/>
          <a:p>
            <a:fld id="{523A6895-B413-4673-9DB9-513DE9C81B8B}" type="slidenum">
              <a:rPr lang="en-GB" smtClean="0"/>
              <a:t>‹#›</a:t>
            </a:fld>
            <a:endParaRPr lang="en-GB"/>
          </a:p>
        </p:txBody>
      </p:sp>
    </p:spTree>
    <p:extLst>
      <p:ext uri="{BB962C8B-B14F-4D97-AF65-F5344CB8AC3E}">
        <p14:creationId xmlns:p14="http://schemas.microsoft.com/office/powerpoint/2010/main" val="3754890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022B90-AC35-0414-FF27-0ECC11986F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484679C-A49F-1D52-E192-CCDD72EBE4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2931C5D-1B70-D169-3EBA-84BEEA8567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B1ED840-5974-4F05-8852-3CE2F5F44739}" type="datetimeFigureOut">
              <a:rPr lang="en-GB" smtClean="0"/>
              <a:t>19/02/2025</a:t>
            </a:fld>
            <a:endParaRPr lang="en-GB"/>
          </a:p>
        </p:txBody>
      </p:sp>
      <p:sp>
        <p:nvSpPr>
          <p:cNvPr id="5" name="Footer Placeholder 4">
            <a:extLst>
              <a:ext uri="{FF2B5EF4-FFF2-40B4-BE49-F238E27FC236}">
                <a16:creationId xmlns:a16="http://schemas.microsoft.com/office/drawing/2014/main" id="{24C83B9A-5C38-5582-2331-28D3E4DA8D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6E9B9C25-10BB-A396-4A09-04FC8696B0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23A6895-B413-4673-9DB9-513DE9C81B8B}" type="slidenum">
              <a:rPr lang="en-GB" smtClean="0"/>
              <a:t>‹#›</a:t>
            </a:fld>
            <a:endParaRPr lang="en-GB"/>
          </a:p>
        </p:txBody>
      </p:sp>
    </p:spTree>
    <p:extLst>
      <p:ext uri="{BB962C8B-B14F-4D97-AF65-F5344CB8AC3E}">
        <p14:creationId xmlns:p14="http://schemas.microsoft.com/office/powerpoint/2010/main" val="42869191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73" name="Rectangle 1072">
            <a:extLst>
              <a:ext uri="{FF2B5EF4-FFF2-40B4-BE49-F238E27FC236}">
                <a16:creationId xmlns:a16="http://schemas.microsoft.com/office/drawing/2014/main" id="{47942995-B07F-4636-9A06-C6A104B26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F36147-D956-5F16-7462-C295B5062966}"/>
              </a:ext>
            </a:extLst>
          </p:cNvPr>
          <p:cNvSpPr>
            <a:spLocks noGrp="1"/>
          </p:cNvSpPr>
          <p:nvPr>
            <p:ph type="ctrTitle"/>
          </p:nvPr>
        </p:nvSpPr>
        <p:spPr>
          <a:xfrm>
            <a:off x="1113810" y="2127922"/>
            <a:ext cx="4482318" cy="2599526"/>
          </a:xfrm>
        </p:spPr>
        <p:txBody>
          <a:bodyPr anchor="t">
            <a:normAutofit/>
          </a:bodyPr>
          <a:lstStyle/>
          <a:p>
            <a:pPr algn="l"/>
            <a:r>
              <a:rPr lang="en-GB" sz="4800"/>
              <a:t>Digital inclusion, cyber resilience</a:t>
            </a:r>
            <a:br>
              <a:rPr lang="en-GB" sz="4800"/>
            </a:br>
            <a:r>
              <a:rPr lang="en-GB" sz="4800"/>
              <a:t>and fair access </a:t>
            </a:r>
          </a:p>
        </p:txBody>
      </p:sp>
      <p:sp>
        <p:nvSpPr>
          <p:cNvPr id="3" name="Subtitle 2">
            <a:extLst>
              <a:ext uri="{FF2B5EF4-FFF2-40B4-BE49-F238E27FC236}">
                <a16:creationId xmlns:a16="http://schemas.microsoft.com/office/drawing/2014/main" id="{061CA0EF-E050-5233-5657-74108832FA7B}"/>
              </a:ext>
            </a:extLst>
          </p:cNvPr>
          <p:cNvSpPr>
            <a:spLocks noGrp="1"/>
          </p:cNvSpPr>
          <p:nvPr>
            <p:ph type="subTitle" idx="1"/>
          </p:nvPr>
        </p:nvSpPr>
        <p:spPr>
          <a:xfrm>
            <a:off x="1161714" y="4915103"/>
            <a:ext cx="4036333" cy="1245247"/>
          </a:xfrm>
        </p:spPr>
        <p:txBody>
          <a:bodyPr anchor="b">
            <a:normAutofit/>
          </a:bodyPr>
          <a:lstStyle/>
          <a:p>
            <a:pPr algn="l"/>
            <a:r>
              <a:rPr lang="en-GB"/>
              <a:t>Emma Whitelock</a:t>
            </a:r>
          </a:p>
          <a:p>
            <a:pPr algn="l"/>
            <a:r>
              <a:rPr lang="en-GB"/>
              <a:t>Michael Chamberlain-Cove</a:t>
            </a:r>
          </a:p>
        </p:txBody>
      </p:sp>
      <p:grpSp>
        <p:nvGrpSpPr>
          <p:cNvPr id="1075" name="Group 1074">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984992"/>
            <a:ext cx="731521" cy="673460"/>
            <a:chOff x="3940602" y="308034"/>
            <a:chExt cx="2116791" cy="3428999"/>
          </a:xfrm>
          <a:solidFill>
            <a:schemeClr val="accent4"/>
          </a:solidFill>
        </p:grpSpPr>
        <p:sp>
          <p:nvSpPr>
            <p:cNvPr id="1068" name="Rectangle 1067">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6" name="Rectangle 1075">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0" name="Rectangle 1069">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72" name="Rectangle 1071">
            <a:extLst>
              <a:ext uri="{FF2B5EF4-FFF2-40B4-BE49-F238E27FC236}">
                <a16:creationId xmlns:a16="http://schemas.microsoft.com/office/drawing/2014/main" id="{B81933D1-5615-42C7-9C0B-4EB7105CCE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4" name="Rectangle 1073">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391886"/>
            <a:ext cx="6009366" cy="601707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Specialists in Linking Education and Disability - Lead Scotland">
            <a:extLst>
              <a:ext uri="{FF2B5EF4-FFF2-40B4-BE49-F238E27FC236}">
                <a16:creationId xmlns:a16="http://schemas.microsoft.com/office/drawing/2014/main" id="{896792D6-6D13-7996-7B4A-D412F69C315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922492" y="1884143"/>
            <a:ext cx="5536001" cy="3030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4294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F07DAE-DA12-511E-E725-693AF36CF755}"/>
              </a:ext>
            </a:extLst>
          </p:cNvPr>
          <p:cNvSpPr>
            <a:spLocks noGrp="1"/>
          </p:cNvSpPr>
          <p:nvPr>
            <p:ph type="title"/>
          </p:nvPr>
        </p:nvSpPr>
        <p:spPr>
          <a:xfrm>
            <a:off x="808638" y="386930"/>
            <a:ext cx="9236700" cy="1188950"/>
          </a:xfrm>
        </p:spPr>
        <p:txBody>
          <a:bodyPr anchor="b">
            <a:normAutofit/>
          </a:bodyPr>
          <a:lstStyle/>
          <a:p>
            <a:r>
              <a:rPr lang="en-GB" sz="5400"/>
              <a:t>What does our Cyber project do?</a:t>
            </a:r>
          </a:p>
        </p:txBody>
      </p:sp>
      <p:grpSp>
        <p:nvGrpSpPr>
          <p:cNvPr id="26" name="Group 25">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27" name="Rectangle 26">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Rectangle 29">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2B8B3622-89E8-87AA-91F0-2FE1920AF095}"/>
              </a:ext>
            </a:extLst>
          </p:cNvPr>
          <p:cNvSpPr>
            <a:spLocks noGrp="1"/>
          </p:cNvSpPr>
          <p:nvPr>
            <p:ph idx="1"/>
          </p:nvPr>
        </p:nvSpPr>
        <p:spPr>
          <a:xfrm>
            <a:off x="2146852" y="2599509"/>
            <a:ext cx="8790476" cy="3435531"/>
          </a:xfrm>
        </p:spPr>
        <p:txBody>
          <a:bodyPr anchor="ctr">
            <a:normAutofit/>
          </a:bodyPr>
          <a:lstStyle/>
          <a:p>
            <a:pPr marL="0" indent="0">
              <a:buNone/>
            </a:pPr>
            <a:r>
              <a:rPr lang="en-GB" sz="3600"/>
              <a:t>Accessible resources</a:t>
            </a:r>
          </a:p>
          <a:p>
            <a:pPr marL="0" indent="0">
              <a:buNone/>
            </a:pPr>
            <a:endParaRPr lang="en-GB" sz="3600"/>
          </a:p>
          <a:p>
            <a:pPr marL="0" indent="0">
              <a:buNone/>
            </a:pPr>
            <a:r>
              <a:rPr lang="en-GB" sz="3600"/>
              <a:t>Formal and non-formal learning</a:t>
            </a:r>
          </a:p>
          <a:p>
            <a:pPr marL="0" indent="0">
              <a:buNone/>
            </a:pPr>
            <a:endParaRPr lang="en-GB" sz="3600"/>
          </a:p>
          <a:p>
            <a:pPr marL="0" indent="0">
              <a:buNone/>
            </a:pPr>
            <a:r>
              <a:rPr lang="en-GB" sz="3600"/>
              <a:t>Partnership working</a:t>
            </a:r>
          </a:p>
        </p:txBody>
      </p:sp>
      <p:pic>
        <p:nvPicPr>
          <p:cNvPr id="7" name="Graphic 6" descr="Paper with solid fill">
            <a:extLst>
              <a:ext uri="{FF2B5EF4-FFF2-40B4-BE49-F238E27FC236}">
                <a16:creationId xmlns:a16="http://schemas.microsoft.com/office/drawing/2014/main" id="{DB4C3B78-0AD5-2FB5-69AA-E0BFB2A296A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44346" y="2514282"/>
            <a:ext cx="914400" cy="914400"/>
          </a:xfrm>
          <a:prstGeom prst="rect">
            <a:avLst/>
          </a:prstGeom>
        </p:spPr>
      </p:pic>
      <p:pic>
        <p:nvPicPr>
          <p:cNvPr id="10" name="Graphic 9" descr="Idea with solid fill">
            <a:extLst>
              <a:ext uri="{FF2B5EF4-FFF2-40B4-BE49-F238E27FC236}">
                <a16:creationId xmlns:a16="http://schemas.microsoft.com/office/drawing/2014/main" id="{3A868D14-6511-451D-80EE-507AE29E285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126670" y="3904554"/>
            <a:ext cx="914400" cy="914400"/>
          </a:xfrm>
          <a:prstGeom prst="rect">
            <a:avLst/>
          </a:prstGeom>
        </p:spPr>
      </p:pic>
      <p:pic>
        <p:nvPicPr>
          <p:cNvPr id="14" name="Graphic 13" descr="Handshake with solid fill">
            <a:extLst>
              <a:ext uri="{FF2B5EF4-FFF2-40B4-BE49-F238E27FC236}">
                <a16:creationId xmlns:a16="http://schemas.microsoft.com/office/drawing/2014/main" id="{763BDFAA-34DE-357E-E4DC-84EA3B9580B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144346" y="5120640"/>
            <a:ext cx="914400" cy="914400"/>
          </a:xfrm>
          <a:prstGeom prst="rect">
            <a:avLst/>
          </a:prstGeom>
        </p:spPr>
      </p:pic>
    </p:spTree>
    <p:extLst>
      <p:ext uri="{BB962C8B-B14F-4D97-AF65-F5344CB8AC3E}">
        <p14:creationId xmlns:p14="http://schemas.microsoft.com/office/powerpoint/2010/main" val="3502154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animEffect transition="in" filter="fade">
                                      <p:cBhvr>
                                        <p:cTn id="20" dur="500"/>
                                        <p:tgtEl>
                                          <p:spTgt spid="4">
                                            <p:txEl>
                                              <p:pRg st="4" end="4"/>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par>
                                <p:cTn id="24" presetID="10" presetClass="entr" presetSubtype="0" fill="hold"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DBC6133C-0615-4CE4-9132-37E609A9BD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C27F31-0280-0E7A-7930-463897CE7A03}"/>
              </a:ext>
            </a:extLst>
          </p:cNvPr>
          <p:cNvSpPr>
            <a:spLocks noGrp="1"/>
          </p:cNvSpPr>
          <p:nvPr>
            <p:ph type="title"/>
          </p:nvPr>
        </p:nvSpPr>
        <p:spPr>
          <a:xfrm>
            <a:off x="645064" y="525982"/>
            <a:ext cx="4282983" cy="1200361"/>
          </a:xfrm>
        </p:spPr>
        <p:txBody>
          <a:bodyPr anchor="b">
            <a:normAutofit/>
          </a:bodyPr>
          <a:lstStyle/>
          <a:p>
            <a:r>
              <a:rPr lang="en-GB" sz="3600"/>
              <a:t>Accessible resources</a:t>
            </a:r>
          </a:p>
        </p:txBody>
      </p:sp>
      <p:sp>
        <p:nvSpPr>
          <p:cNvPr id="1033" name="Rectangle 1032">
            <a:extLst>
              <a:ext uri="{FF2B5EF4-FFF2-40B4-BE49-F238E27FC236}">
                <a16:creationId xmlns:a16="http://schemas.microsoft.com/office/drawing/2014/main" id="{169CC832-2974-4E8D-90ED-3E2941BA73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6533" y="1944913"/>
            <a:ext cx="402336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6CEA445-3B7D-C75E-21CC-55B0728F9D33}"/>
              </a:ext>
            </a:extLst>
          </p:cNvPr>
          <p:cNvSpPr>
            <a:spLocks noGrp="1"/>
          </p:cNvSpPr>
          <p:nvPr>
            <p:ph idx="1"/>
          </p:nvPr>
        </p:nvSpPr>
        <p:spPr>
          <a:xfrm>
            <a:off x="622655" y="1997484"/>
            <a:ext cx="4305395" cy="3769677"/>
          </a:xfrm>
        </p:spPr>
        <p:txBody>
          <a:bodyPr anchor="ctr">
            <a:normAutofit lnSpcReduction="10000"/>
          </a:bodyPr>
          <a:lstStyle/>
          <a:p>
            <a:pPr marL="457200" indent="-457200">
              <a:buFont typeface="Wingdings" panose="020B0604020202020204" pitchFamily="34" charset="0"/>
              <a:buChar char="v"/>
            </a:pPr>
            <a:r>
              <a:rPr lang="en-GB"/>
              <a:t>Easy Read</a:t>
            </a:r>
            <a:endParaRPr lang="en-US"/>
          </a:p>
          <a:p>
            <a:pPr marL="457200" indent="-457200">
              <a:buFont typeface="Wingdings" panose="020B0604020202020204" pitchFamily="34" charset="0"/>
              <a:buChar char="v"/>
            </a:pPr>
            <a:endParaRPr lang="en-GB"/>
          </a:p>
          <a:p>
            <a:pPr marL="457200" indent="-457200">
              <a:buFont typeface="Wingdings" panose="020B0604020202020204" pitchFamily="34" charset="0"/>
              <a:buChar char="v"/>
            </a:pPr>
            <a:r>
              <a:rPr lang="en-GB"/>
              <a:t>BSL (British Sign Language)</a:t>
            </a:r>
          </a:p>
          <a:p>
            <a:pPr marL="457200" indent="-457200">
              <a:buFont typeface="Wingdings" panose="020B0604020202020204" pitchFamily="34" charset="0"/>
              <a:buChar char="v"/>
            </a:pPr>
            <a:endParaRPr lang="en-GB"/>
          </a:p>
          <a:p>
            <a:pPr marL="457200" indent="-457200">
              <a:buFont typeface="Wingdings" panose="020B0604020202020204" pitchFamily="34" charset="0"/>
              <a:buChar char="v"/>
            </a:pPr>
            <a:r>
              <a:rPr lang="en-GB"/>
              <a:t>8 community languages, including Polish, Mandarin, and Ukrainian</a:t>
            </a:r>
          </a:p>
        </p:txBody>
      </p:sp>
      <p:sp>
        <p:nvSpPr>
          <p:cNvPr id="1035" name="Rectangle 1034">
            <a:extLst>
              <a:ext uri="{FF2B5EF4-FFF2-40B4-BE49-F238E27FC236}">
                <a16:creationId xmlns:a16="http://schemas.microsoft.com/office/drawing/2014/main" id="{55222F96-971A-4F90-B841-6BAB416C7A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25843" y="6053360"/>
            <a:ext cx="740664" cy="15412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7" name="Rectangle 1036">
            <a:extLst>
              <a:ext uri="{FF2B5EF4-FFF2-40B4-BE49-F238E27FC236}">
                <a16:creationId xmlns:a16="http://schemas.microsoft.com/office/drawing/2014/main" id="{08980754-6F4B-43C9-B9BE-127B6BED6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904923" y="215201"/>
            <a:ext cx="740664" cy="1183349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9" name="Rectangle 1038">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6793" y="354959"/>
            <a:ext cx="6184973" cy="591521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Example of an Easy Read guide, with two pictures and the following text:&#10;The padlock icon does not mean that &#10;the organisation you are buying from is &#10;real or honest or that their website is &#10;secure.&#10;You should still be careful.&#10;If the padlock icon is not there, or the &#10;browser says not secure, then do not &#10;use the site. &#10;Do not enter any personal or payment &#10;details or make an account.">
            <a:extLst>
              <a:ext uri="{FF2B5EF4-FFF2-40B4-BE49-F238E27FC236}">
                <a16:creationId xmlns:a16="http://schemas.microsoft.com/office/drawing/2014/main" id="{175F1686-6C50-F77D-D117-81AF6FB300ED}"/>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987738" y="1652300"/>
            <a:ext cx="5628018" cy="33205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6254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2" name="Rectangle 2061">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195A51-DAE0-92F8-C0EC-AE84E71735EC}"/>
              </a:ext>
            </a:extLst>
          </p:cNvPr>
          <p:cNvSpPr>
            <a:spLocks noGrp="1"/>
          </p:cNvSpPr>
          <p:nvPr>
            <p:ph type="title"/>
          </p:nvPr>
        </p:nvSpPr>
        <p:spPr>
          <a:xfrm>
            <a:off x="630936" y="640080"/>
            <a:ext cx="4818888" cy="1481328"/>
          </a:xfrm>
        </p:spPr>
        <p:txBody>
          <a:bodyPr anchor="b">
            <a:normAutofit/>
          </a:bodyPr>
          <a:lstStyle/>
          <a:p>
            <a:r>
              <a:rPr lang="en-GB" sz="5000"/>
              <a:t>Formal and non-formal learning</a:t>
            </a:r>
          </a:p>
        </p:txBody>
      </p:sp>
      <p:sp>
        <p:nvSpPr>
          <p:cNvPr id="2064"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07BFDD1-C0C9-76AF-CFCB-CFC64CC6B832}"/>
              </a:ext>
            </a:extLst>
          </p:cNvPr>
          <p:cNvSpPr>
            <a:spLocks noGrp="1"/>
          </p:cNvSpPr>
          <p:nvPr>
            <p:ph idx="1"/>
          </p:nvPr>
        </p:nvSpPr>
        <p:spPr>
          <a:xfrm>
            <a:off x="630936" y="2660904"/>
            <a:ext cx="4818888" cy="3547872"/>
          </a:xfrm>
        </p:spPr>
        <p:txBody>
          <a:bodyPr vert="horz" lIns="91440" tIns="45720" rIns="91440" bIns="45720" rtlCol="0" anchor="t">
            <a:normAutofit/>
          </a:bodyPr>
          <a:lstStyle/>
          <a:p>
            <a:pPr marL="0" indent="0">
              <a:buNone/>
            </a:pPr>
            <a:r>
              <a:rPr lang="en-GB"/>
              <a:t>Designed to build confidence, skills and knowledge</a:t>
            </a:r>
          </a:p>
          <a:p>
            <a:pPr marL="0" indent="0">
              <a:buNone/>
            </a:pPr>
            <a:endParaRPr lang="en-GB"/>
          </a:p>
          <a:p>
            <a:pPr marL="0" indent="0">
              <a:buNone/>
            </a:pPr>
            <a:r>
              <a:rPr lang="en-GB"/>
              <a:t>Since 2020, we have had over 1500 people develop their skills and knowledge</a:t>
            </a:r>
          </a:p>
          <a:p>
            <a:pPr marL="0" indent="0">
              <a:buNone/>
            </a:pPr>
            <a:endParaRPr lang="en-GB"/>
          </a:p>
          <a:p>
            <a:pPr marL="0" indent="0">
              <a:buNone/>
            </a:pPr>
            <a:endParaRPr lang="en-GB"/>
          </a:p>
          <a:p>
            <a:pPr marL="0" indent="0">
              <a:buNone/>
            </a:pPr>
            <a:endParaRPr lang="en-GB"/>
          </a:p>
        </p:txBody>
      </p:sp>
      <p:pic>
        <p:nvPicPr>
          <p:cNvPr id="2050" name="Picture 2" descr="A screengrab from one of Lead's digital flyers, showing 18 of the different online safety topics we cover">
            <a:extLst>
              <a:ext uri="{FF2B5EF4-FFF2-40B4-BE49-F238E27FC236}">
                <a16:creationId xmlns:a16="http://schemas.microsoft.com/office/drawing/2014/main" id="{77396188-A9F6-BE67-918B-C0D561FB65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050" r="1" b="1"/>
          <a:stretch/>
        </p:blipFill>
        <p:spPr bwMode="auto">
          <a:xfrm>
            <a:off x="5617196" y="181092"/>
            <a:ext cx="6557142" cy="65070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366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3BA51A-B2CD-9BD2-2236-654D6830AAC9}"/>
              </a:ext>
            </a:extLst>
          </p:cNvPr>
          <p:cNvSpPr>
            <a:spLocks noGrp="1"/>
          </p:cNvSpPr>
          <p:nvPr>
            <p:ph type="title"/>
          </p:nvPr>
        </p:nvSpPr>
        <p:spPr>
          <a:xfrm>
            <a:off x="793662" y="386930"/>
            <a:ext cx="10066122" cy="1298448"/>
          </a:xfrm>
        </p:spPr>
        <p:txBody>
          <a:bodyPr anchor="b">
            <a:normAutofit/>
          </a:bodyPr>
          <a:lstStyle/>
          <a:p>
            <a:r>
              <a:rPr lang="en-GB" sz="4800"/>
              <a:t>Case study</a:t>
            </a:r>
          </a:p>
        </p:txBody>
      </p:sp>
      <p:sp>
        <p:nvSpPr>
          <p:cNvPr id="14" name="Rectangle 13">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8832A2A-1BDC-BD19-DC44-FBDD17BFDFD1}"/>
              </a:ext>
            </a:extLst>
          </p:cNvPr>
          <p:cNvSpPr>
            <a:spLocks noGrp="1"/>
          </p:cNvSpPr>
          <p:nvPr>
            <p:ph idx="1"/>
          </p:nvPr>
        </p:nvSpPr>
        <p:spPr>
          <a:xfrm>
            <a:off x="793661" y="2599509"/>
            <a:ext cx="4530898" cy="3639450"/>
          </a:xfrm>
        </p:spPr>
        <p:txBody>
          <a:bodyPr anchor="ctr">
            <a:normAutofit/>
          </a:bodyPr>
          <a:lstStyle/>
          <a:p>
            <a:pPr marL="0" indent="0">
              <a:buNone/>
            </a:pPr>
            <a:r>
              <a:rPr lang="en-GB" sz="1700"/>
              <a:t>Deaf people have been at risk of becoming the victim of scams</a:t>
            </a:r>
          </a:p>
          <a:p>
            <a:pPr marL="0" indent="0">
              <a:buNone/>
            </a:pPr>
            <a:endParaRPr lang="en-GB" sz="1700"/>
          </a:p>
          <a:p>
            <a:pPr marL="0" indent="0">
              <a:buNone/>
            </a:pPr>
            <a:r>
              <a:rPr lang="en-GB" sz="1700"/>
              <a:t>We worked with Scotland’s Ethnic Minority Deaf Charity to create resources based on their members’ needs</a:t>
            </a:r>
          </a:p>
          <a:p>
            <a:pPr marL="0" indent="0">
              <a:buNone/>
            </a:pPr>
            <a:endParaRPr lang="en-GB" sz="1700"/>
          </a:p>
          <a:p>
            <a:pPr marL="0" indent="0">
              <a:buNone/>
            </a:pPr>
            <a:r>
              <a:rPr lang="en-GB" sz="1700"/>
              <a:t>We delivered in person training</a:t>
            </a:r>
          </a:p>
          <a:p>
            <a:pPr marL="0" indent="0">
              <a:buNone/>
            </a:pPr>
            <a:endParaRPr lang="en-GB" sz="1700"/>
          </a:p>
          <a:p>
            <a:pPr marL="0" indent="0">
              <a:buNone/>
            </a:pPr>
            <a:r>
              <a:rPr lang="en-GB" sz="1700"/>
              <a:t>We will deliver formal training to create community knowledge</a:t>
            </a:r>
          </a:p>
        </p:txBody>
      </p:sp>
      <p:pic>
        <p:nvPicPr>
          <p:cNvPr id="7" name="Picture 6" descr="Michael Chamberlain-Cove and some of the learners from Scotland's Ethnic Minority Deaf Charity">
            <a:extLst>
              <a:ext uri="{FF2B5EF4-FFF2-40B4-BE49-F238E27FC236}">
                <a16:creationId xmlns:a16="http://schemas.microsoft.com/office/drawing/2014/main" id="{9AC0219D-253F-31D5-46B6-58E7359762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10508" y="2484255"/>
            <a:ext cx="4952325" cy="3714244"/>
          </a:xfrm>
          <a:prstGeom prst="rect">
            <a:avLst/>
          </a:prstGeom>
        </p:spPr>
      </p:pic>
      <p:sp>
        <p:nvSpPr>
          <p:cNvPr id="18" name="Rectangle 17">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2517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0AB908-159F-2007-080B-F9AB6BF8B1FF}"/>
              </a:ext>
            </a:extLst>
          </p:cNvPr>
          <p:cNvSpPr>
            <a:spLocks noGrp="1"/>
          </p:cNvSpPr>
          <p:nvPr>
            <p:ph type="title"/>
          </p:nvPr>
        </p:nvSpPr>
        <p:spPr>
          <a:xfrm>
            <a:off x="556532" y="643467"/>
            <a:ext cx="11210925" cy="744836"/>
          </a:xfrm>
        </p:spPr>
        <p:txBody>
          <a:bodyPr vert="horz" lIns="91440" tIns="45720" rIns="91440" bIns="45720" rtlCol="0" anchor="ctr">
            <a:noAutofit/>
          </a:bodyPr>
          <a:lstStyle/>
          <a:p>
            <a:pPr algn="ctr"/>
            <a:r>
              <a:rPr lang="en-US" sz="4800">
                <a:solidFill>
                  <a:schemeClr val="bg1"/>
                </a:solidFill>
              </a:rPr>
              <a:t>Partnership Working</a:t>
            </a:r>
            <a:endParaRPr lang="en-US" sz="4800" kern="1200">
              <a:solidFill>
                <a:schemeClr val="bg1"/>
              </a:solidFill>
              <a:latin typeface="+mj-lt"/>
            </a:endParaRPr>
          </a:p>
        </p:txBody>
      </p:sp>
      <p:pic>
        <p:nvPicPr>
          <p:cNvPr id="4" name="Content Placeholder 3" descr="A screenshot of a webpage with the title Cyber Scotland Third Sector and headings underneath show that this webpage has relevant information for third sector organisations who want to mitigate their cyber risks.">
            <a:extLst>
              <a:ext uri="{FF2B5EF4-FFF2-40B4-BE49-F238E27FC236}">
                <a16:creationId xmlns:a16="http://schemas.microsoft.com/office/drawing/2014/main" id="{BC61622E-3122-6682-53C4-E07C6C4EFF80}"/>
              </a:ext>
            </a:extLst>
          </p:cNvPr>
          <p:cNvPicPr>
            <a:picLocks noGrp="1" noChangeAspect="1"/>
          </p:cNvPicPr>
          <p:nvPr>
            <p:ph idx="1"/>
          </p:nvPr>
        </p:nvPicPr>
        <p:blipFill>
          <a:blip r:embed="rId3"/>
          <a:stretch>
            <a:fillRect/>
          </a:stretch>
        </p:blipFill>
        <p:spPr>
          <a:xfrm>
            <a:off x="2190045" y="1675227"/>
            <a:ext cx="7811909" cy="4394199"/>
          </a:xfrm>
          <a:prstGeom prst="rect">
            <a:avLst/>
          </a:prstGeom>
        </p:spPr>
      </p:pic>
    </p:spTree>
    <p:extLst>
      <p:ext uri="{BB962C8B-B14F-4D97-AF65-F5344CB8AC3E}">
        <p14:creationId xmlns:p14="http://schemas.microsoft.com/office/powerpoint/2010/main" val="1604543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Hand placing stars">
            <a:extLst>
              <a:ext uri="{FF2B5EF4-FFF2-40B4-BE49-F238E27FC236}">
                <a16:creationId xmlns:a16="http://schemas.microsoft.com/office/drawing/2014/main" id="{5040D370-8490-5195-FA6A-7989235B8E7C}"/>
              </a:ext>
            </a:extLst>
          </p:cNvPr>
          <p:cNvPicPr>
            <a:picLocks noChangeAspect="1"/>
          </p:cNvPicPr>
          <p:nvPr/>
        </p:nvPicPr>
        <p:blipFill>
          <a:blip r:embed="rId3"/>
          <a:srcRect l="32498" r="998" b="-1"/>
          <a:stretch/>
        </p:blipFill>
        <p:spPr>
          <a:xfrm>
            <a:off x="1" y="10"/>
            <a:ext cx="6832674" cy="6857990"/>
          </a:xfrm>
          <a:custGeom>
            <a:avLst/>
            <a:gdLst/>
            <a:ahLst/>
            <a:cxnLst/>
            <a:rect l="l" t="t" r="r" b="b"/>
            <a:pathLst>
              <a:path w="6832674" h="6858000">
                <a:moveTo>
                  <a:pt x="0" y="0"/>
                </a:moveTo>
                <a:lnTo>
                  <a:pt x="6832674" y="0"/>
                </a:lnTo>
                <a:lnTo>
                  <a:pt x="6749707" y="183520"/>
                </a:lnTo>
                <a:cubicBezTo>
                  <a:pt x="6327787" y="1181050"/>
                  <a:pt x="6094475" y="2277779"/>
                  <a:pt x="6094475" y="3429000"/>
                </a:cubicBezTo>
                <a:cubicBezTo>
                  <a:pt x="6094475" y="4580222"/>
                  <a:pt x="6327787" y="5676950"/>
                  <a:pt x="6749707" y="6674481"/>
                </a:cubicBezTo>
                <a:lnTo>
                  <a:pt x="6832674" y="6858000"/>
                </a:lnTo>
                <a:lnTo>
                  <a:pt x="0" y="6858000"/>
                </a:lnTo>
                <a:close/>
              </a:path>
            </a:pathLst>
          </a:custGeom>
        </p:spPr>
      </p:pic>
      <p:sp>
        <p:nvSpPr>
          <p:cNvPr id="3" name="Content Placeholder 2">
            <a:extLst>
              <a:ext uri="{FF2B5EF4-FFF2-40B4-BE49-F238E27FC236}">
                <a16:creationId xmlns:a16="http://schemas.microsoft.com/office/drawing/2014/main" id="{02284695-1D01-514C-B206-1C6C21E72FEC}"/>
              </a:ext>
            </a:extLst>
          </p:cNvPr>
          <p:cNvSpPr>
            <a:spLocks noGrp="1"/>
          </p:cNvSpPr>
          <p:nvPr>
            <p:ph idx="1"/>
          </p:nvPr>
        </p:nvSpPr>
        <p:spPr>
          <a:xfrm>
            <a:off x="6892119" y="675861"/>
            <a:ext cx="5054716" cy="5744817"/>
          </a:xfrm>
        </p:spPr>
        <p:txBody>
          <a:bodyPr>
            <a:normAutofit/>
          </a:bodyPr>
          <a:lstStyle/>
          <a:p>
            <a:pPr marL="0" indent="0">
              <a:buNone/>
            </a:pPr>
            <a:r>
              <a:rPr lang="en-GB" sz="3600" b="0" i="0" u="none" strike="noStrike">
                <a:effectLst/>
                <a:latin typeface="Aptos" panose="020B0004020202020204" pitchFamily="34" charset="0"/>
              </a:rPr>
              <a:t>“Just wanted to let you know that after our chat, I was so inspired by the work that you do that I’ve commissioned a BSL video for the campaign to be created and plan to do so for other future projects too, alongside Easy Read”.</a:t>
            </a:r>
            <a:r>
              <a:rPr lang="en-GB" sz="3600" b="0" i="0">
                <a:effectLst/>
                <a:latin typeface="Aptos" panose="020B0004020202020204" pitchFamily="34" charset="0"/>
              </a:rPr>
              <a:t>​</a:t>
            </a:r>
            <a:endParaRPr lang="en-GB" sz="3600"/>
          </a:p>
        </p:txBody>
      </p:sp>
    </p:spTree>
    <p:extLst>
      <p:ext uri="{BB962C8B-B14F-4D97-AF65-F5344CB8AC3E}">
        <p14:creationId xmlns:p14="http://schemas.microsoft.com/office/powerpoint/2010/main" val="2027336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84EBAC-AD83-DC2C-EA39-D668E668FB1C}"/>
              </a:ext>
            </a:extLst>
          </p:cNvPr>
          <p:cNvSpPr>
            <a:spLocks noGrp="1"/>
          </p:cNvSpPr>
          <p:nvPr>
            <p:ph type="title"/>
          </p:nvPr>
        </p:nvSpPr>
        <p:spPr>
          <a:xfrm>
            <a:off x="572493" y="238539"/>
            <a:ext cx="11018520" cy="1434415"/>
          </a:xfrm>
        </p:spPr>
        <p:txBody>
          <a:bodyPr anchor="b">
            <a:normAutofit/>
          </a:bodyPr>
          <a:lstStyle/>
          <a:p>
            <a:r>
              <a:rPr lang="en-GB" sz="4600"/>
              <a:t>Help us widen access and improve transitions</a:t>
            </a:r>
          </a:p>
        </p:txBody>
      </p:sp>
      <p:sp>
        <p:nvSpPr>
          <p:cNvPr id="13"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B6DFF66-6896-7A99-BB56-DA308AD1DE22}"/>
              </a:ext>
            </a:extLst>
          </p:cNvPr>
          <p:cNvSpPr>
            <a:spLocks noGrp="1"/>
          </p:cNvSpPr>
          <p:nvPr>
            <p:ph idx="1"/>
          </p:nvPr>
        </p:nvSpPr>
        <p:spPr>
          <a:xfrm>
            <a:off x="572493" y="2082521"/>
            <a:ext cx="7072140" cy="4107967"/>
          </a:xfrm>
        </p:spPr>
        <p:txBody>
          <a:bodyPr vert="horz" lIns="91440" tIns="45720" rIns="91440" bIns="45720" rtlCol="0" anchor="t">
            <a:normAutofit/>
          </a:bodyPr>
          <a:lstStyle/>
          <a:p>
            <a:pPr marL="0" indent="0">
              <a:buNone/>
            </a:pPr>
            <a:r>
              <a:rPr lang="en-GB" b="1"/>
              <a:t>Book</a:t>
            </a:r>
          </a:p>
          <a:p>
            <a:pPr marL="342900" indent="-342900"/>
            <a:r>
              <a:rPr lang="en-GB"/>
              <a:t>A place on a Cyber Scotland Week webinar</a:t>
            </a:r>
          </a:p>
          <a:p>
            <a:pPr marL="342900" indent="-342900"/>
            <a:r>
              <a:rPr lang="en-GB"/>
              <a:t>A workplace session to upskill your organisation</a:t>
            </a:r>
          </a:p>
          <a:p>
            <a:pPr marL="0" indent="0">
              <a:buNone/>
            </a:pPr>
            <a:endParaRPr lang="en-GB"/>
          </a:p>
          <a:p>
            <a:pPr marL="0" indent="0">
              <a:buNone/>
            </a:pPr>
            <a:r>
              <a:rPr lang="en-GB" b="1"/>
              <a:t>Share</a:t>
            </a:r>
          </a:p>
          <a:p>
            <a:pPr marL="342900" indent="-342900"/>
            <a:r>
              <a:rPr lang="en-GB"/>
              <a:t>Our accessible resources</a:t>
            </a:r>
          </a:p>
          <a:p>
            <a:pPr marL="342900" indent="-342900"/>
            <a:r>
              <a:rPr lang="en-GB"/>
              <a:t>Our online learning platform</a:t>
            </a:r>
          </a:p>
          <a:p>
            <a:pPr marL="0" indent="0">
              <a:buNone/>
            </a:pPr>
            <a:endParaRPr lang="en-GB"/>
          </a:p>
        </p:txBody>
      </p:sp>
      <p:pic>
        <p:nvPicPr>
          <p:cNvPr id="6" name="Picture 5" descr="A qr code with a few squares&#10;&#10;AI-generated content may be incorrect.">
            <a:extLst>
              <a:ext uri="{FF2B5EF4-FFF2-40B4-BE49-F238E27FC236}">
                <a16:creationId xmlns:a16="http://schemas.microsoft.com/office/drawing/2014/main" id="{65949F11-B354-8B10-A5E8-E2650ECF3C44}"/>
              </a:ext>
            </a:extLst>
          </p:cNvPr>
          <p:cNvPicPr>
            <a:picLocks noChangeAspect="1"/>
          </p:cNvPicPr>
          <p:nvPr/>
        </p:nvPicPr>
        <p:blipFill>
          <a:blip r:embed="rId3"/>
          <a:srcRect l="278" r="3514" b="-3"/>
          <a:stretch/>
        </p:blipFill>
        <p:spPr>
          <a:xfrm>
            <a:off x="7675658" y="2093976"/>
            <a:ext cx="3941064" cy="4096512"/>
          </a:xfrm>
          <a:prstGeom prst="rect">
            <a:avLst/>
          </a:prstGeom>
        </p:spPr>
      </p:pic>
    </p:spTree>
    <p:extLst>
      <p:ext uri="{BB962C8B-B14F-4D97-AF65-F5344CB8AC3E}">
        <p14:creationId xmlns:p14="http://schemas.microsoft.com/office/powerpoint/2010/main" val="34181377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C17F7ECFCDE84EBEC5307D2DC594CE" ma:contentTypeVersion="6" ma:contentTypeDescription="Create a new document." ma:contentTypeScope="" ma:versionID="bc782ebcc4c9e7ccee796fe4fe87b078">
  <xsd:schema xmlns:xsd="http://www.w3.org/2001/XMLSchema" xmlns:xs="http://www.w3.org/2001/XMLSchema" xmlns:p="http://schemas.microsoft.com/office/2006/metadata/properties" xmlns:ns2="d7dbbb3a-0520-4145-ad06-92fd7b380907" xmlns:ns3="272bc007-26ae-4bdb-8b56-10fd5a314ee6" targetNamespace="http://schemas.microsoft.com/office/2006/metadata/properties" ma:root="true" ma:fieldsID="df299be2916429424b3b11299a838c6f" ns2:_="" ns3:_="">
    <xsd:import namespace="d7dbbb3a-0520-4145-ad06-92fd7b380907"/>
    <xsd:import namespace="272bc007-26ae-4bdb-8b56-10fd5a314ee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dbbb3a-0520-4145-ad06-92fd7b3809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72bc007-26ae-4bdb-8b56-10fd5a314ee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D1C43E7-01BF-49A9-A088-45CD8907DF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dbbb3a-0520-4145-ad06-92fd7b380907"/>
    <ds:schemaRef ds:uri="272bc007-26ae-4bdb-8b56-10fd5a314e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3226E01-4169-4702-979D-44F9301902FA}">
  <ds:schemaRefs>
    <ds:schemaRef ds:uri="http://schemas.microsoft.com/sharepoint/v3/contenttype/forms"/>
  </ds:schemaRefs>
</ds:datastoreItem>
</file>

<file path=customXml/itemProps3.xml><?xml version="1.0" encoding="utf-8"?>
<ds:datastoreItem xmlns:ds="http://schemas.openxmlformats.org/officeDocument/2006/customXml" ds:itemID="{9E64C05C-84FA-42F1-9712-04F6132518CE}">
  <ds:schemaRefs>
    <ds:schemaRef ds:uri="http://purl.org/dc/terms/"/>
    <ds:schemaRef ds:uri="http://purl.org/dc/dcmitype/"/>
    <ds:schemaRef ds:uri="http://purl.org/dc/elements/1.1/"/>
    <ds:schemaRef ds:uri="272bc007-26ae-4bdb-8b56-10fd5a314ee6"/>
    <ds:schemaRef ds:uri="http://schemas.microsoft.com/office/2006/documentManagement/types"/>
    <ds:schemaRef ds:uri="d7dbbb3a-0520-4145-ad06-92fd7b380907"/>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1416</Words>
  <Application>Microsoft Office PowerPoint</Application>
  <PresentationFormat>Widescreen</PresentationFormat>
  <Paragraphs>101</Paragraphs>
  <Slides>8</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Aptos</vt:lpstr>
      <vt:lpstr>Aptos Display</vt:lpstr>
      <vt:lpstr>Arial</vt:lpstr>
      <vt:lpstr>Calibri</vt:lpstr>
      <vt:lpstr>Rubik</vt:lpstr>
      <vt:lpstr>Wingdings</vt:lpstr>
      <vt:lpstr>WordVisi_MSFontService</vt:lpstr>
      <vt:lpstr>WordVisiPilcrow_MSFontService</vt:lpstr>
      <vt:lpstr>Office Theme</vt:lpstr>
      <vt:lpstr>Digital inclusion, cyber resilience and fair access </vt:lpstr>
      <vt:lpstr>What does our Cyber project do?</vt:lpstr>
      <vt:lpstr>Accessible resources</vt:lpstr>
      <vt:lpstr>Formal and non-formal learning</vt:lpstr>
      <vt:lpstr>Case study</vt:lpstr>
      <vt:lpstr>Partnership Working</vt:lpstr>
      <vt:lpstr>PowerPoint Presentation</vt:lpstr>
      <vt:lpstr>Help us widen access and improve transitions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Danni Phoenix-Kane</dc:creator>
  <cp:lastModifiedBy>Lisa McLeod</cp:lastModifiedBy>
  <cp:revision>3</cp:revision>
  <dcterms:created xsi:type="dcterms:W3CDTF">2025-02-03T13:28:11Z</dcterms:created>
  <dcterms:modified xsi:type="dcterms:W3CDTF">2025-02-19T12:48:31Z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0x0101000AC17F7ECFCDE84EBEC5307D2DC594CE</vt:lpwstr>
  </property>
  <property fmtid="{D5CDD505-2E9C-101B-9397-08002B2CF9AE}" pid="3" name="MediaServiceImageTags">
    <vt:lpwstr/>
  </property>
</Properties>
</file>